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9" r:id="rId3"/>
    <p:sldId id="268" r:id="rId4"/>
    <p:sldId id="270" r:id="rId5"/>
    <p:sldId id="258" r:id="rId6"/>
    <p:sldId id="261" r:id="rId7"/>
    <p:sldId id="262" r:id="rId8"/>
    <p:sldId id="263" r:id="rId9"/>
    <p:sldId id="265" r:id="rId10"/>
    <p:sldId id="266" r:id="rId11"/>
    <p:sldId id="267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591242-B924-486F-8045-BA986DB48736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FE50B7F9-1186-49BC-B421-21781224005C}">
      <dgm:prSet/>
      <dgm:spPr/>
      <dgm:t>
        <a:bodyPr/>
        <a:lstStyle/>
        <a:p>
          <a:r>
            <a:rPr lang="en-US"/>
            <a:t>Silent self-reflection</a:t>
          </a:r>
        </a:p>
      </dgm:t>
    </dgm:pt>
    <dgm:pt modelId="{9EF7EC40-4EA8-4FEA-B98B-A709EA4C2E15}" type="parTrans" cxnId="{E944100F-DB99-4CE8-99BB-5B51E7A2FE9A}">
      <dgm:prSet/>
      <dgm:spPr/>
      <dgm:t>
        <a:bodyPr/>
        <a:lstStyle/>
        <a:p>
          <a:endParaRPr lang="en-US"/>
        </a:p>
      </dgm:t>
    </dgm:pt>
    <dgm:pt modelId="{ABED4AA1-8B18-4A7D-A253-1B82470C57CC}" type="sibTrans" cxnId="{E944100F-DB99-4CE8-99BB-5B51E7A2FE9A}">
      <dgm:prSet/>
      <dgm:spPr/>
      <dgm:t>
        <a:bodyPr/>
        <a:lstStyle/>
        <a:p>
          <a:endParaRPr lang="en-US"/>
        </a:p>
      </dgm:t>
    </dgm:pt>
    <dgm:pt modelId="{0B48E1C6-F1C7-431A-8E5B-D9D9E2ED685D}">
      <dgm:prSet/>
      <dgm:spPr/>
      <dgm:t>
        <a:bodyPr/>
        <a:lstStyle/>
        <a:p>
          <a:r>
            <a:rPr lang="en-US"/>
            <a:t>Small (role-based) group discussion</a:t>
          </a:r>
        </a:p>
      </dgm:t>
    </dgm:pt>
    <dgm:pt modelId="{37D5AA73-63E6-43CE-8E34-6287B42425E5}" type="parTrans" cxnId="{1405DAEB-6C3F-44BA-8316-51B5194EAFDE}">
      <dgm:prSet/>
      <dgm:spPr/>
      <dgm:t>
        <a:bodyPr/>
        <a:lstStyle/>
        <a:p>
          <a:endParaRPr lang="en-US"/>
        </a:p>
      </dgm:t>
    </dgm:pt>
    <dgm:pt modelId="{EC467ADA-7144-447E-BA86-FD8EC493AE03}" type="sibTrans" cxnId="{1405DAEB-6C3F-44BA-8316-51B5194EAFDE}">
      <dgm:prSet/>
      <dgm:spPr/>
      <dgm:t>
        <a:bodyPr/>
        <a:lstStyle/>
        <a:p>
          <a:endParaRPr lang="en-US"/>
        </a:p>
      </dgm:t>
    </dgm:pt>
    <dgm:pt modelId="{8BECF733-EB2A-4692-BC26-B5D8E05FE5B6}">
      <dgm:prSet/>
      <dgm:spPr/>
      <dgm:t>
        <a:bodyPr/>
        <a:lstStyle/>
        <a:p>
          <a:r>
            <a:rPr lang="en-US"/>
            <a:t>Role group discussion</a:t>
          </a:r>
        </a:p>
      </dgm:t>
    </dgm:pt>
    <dgm:pt modelId="{8AF4FB95-E530-4993-8526-BF82AC5F0C96}" type="parTrans" cxnId="{10528FA8-67E4-4584-A2B9-1322A68C5CD4}">
      <dgm:prSet/>
      <dgm:spPr/>
      <dgm:t>
        <a:bodyPr/>
        <a:lstStyle/>
        <a:p>
          <a:endParaRPr lang="en-US"/>
        </a:p>
      </dgm:t>
    </dgm:pt>
    <dgm:pt modelId="{6C6E8728-3F91-4C49-A1B8-0EB9A4256929}" type="sibTrans" cxnId="{10528FA8-67E4-4584-A2B9-1322A68C5CD4}">
      <dgm:prSet/>
      <dgm:spPr/>
      <dgm:t>
        <a:bodyPr/>
        <a:lstStyle/>
        <a:p>
          <a:endParaRPr lang="en-US"/>
        </a:p>
      </dgm:t>
    </dgm:pt>
    <dgm:pt modelId="{EF8C2D5A-BB8A-44B5-8611-A8C446BB3A10}">
      <dgm:prSet/>
      <dgm:spPr/>
      <dgm:t>
        <a:bodyPr/>
        <a:lstStyle/>
        <a:p>
          <a:r>
            <a:rPr lang="en-US"/>
            <a:t>Whole group insight</a:t>
          </a:r>
        </a:p>
      </dgm:t>
    </dgm:pt>
    <dgm:pt modelId="{0E7703DB-46C7-4BCD-BFFF-6D1AFA1B1BB4}" type="parTrans" cxnId="{FEBCB1A2-E3AD-4698-883D-2954E019AD05}">
      <dgm:prSet/>
      <dgm:spPr/>
      <dgm:t>
        <a:bodyPr/>
        <a:lstStyle/>
        <a:p>
          <a:endParaRPr lang="en-US"/>
        </a:p>
      </dgm:t>
    </dgm:pt>
    <dgm:pt modelId="{E82578B9-ED0A-471F-BCF1-C1B7F0BAC8F6}" type="sibTrans" cxnId="{FEBCB1A2-E3AD-4698-883D-2954E019AD05}">
      <dgm:prSet/>
      <dgm:spPr/>
      <dgm:t>
        <a:bodyPr/>
        <a:lstStyle/>
        <a:p>
          <a:endParaRPr lang="en-US"/>
        </a:p>
      </dgm:t>
    </dgm:pt>
    <dgm:pt modelId="{AA565650-0BC2-45E3-955F-27DA8E627157}" type="pres">
      <dgm:prSet presAssocID="{A7591242-B924-486F-8045-BA986DB48736}" presName="linear" presStyleCnt="0">
        <dgm:presLayoutVars>
          <dgm:animLvl val="lvl"/>
          <dgm:resizeHandles val="exact"/>
        </dgm:presLayoutVars>
      </dgm:prSet>
      <dgm:spPr/>
    </dgm:pt>
    <dgm:pt modelId="{06A166AD-4720-4A49-B13F-949E506E9D15}" type="pres">
      <dgm:prSet presAssocID="{FE50B7F9-1186-49BC-B421-21781224005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A0823FF-D33A-48CF-AA95-B87B0CF30771}" type="pres">
      <dgm:prSet presAssocID="{ABED4AA1-8B18-4A7D-A253-1B82470C57CC}" presName="spacer" presStyleCnt="0"/>
      <dgm:spPr/>
    </dgm:pt>
    <dgm:pt modelId="{A54F2DED-E14B-4ED9-90F3-FB76901B6D01}" type="pres">
      <dgm:prSet presAssocID="{0B48E1C6-F1C7-431A-8E5B-D9D9E2ED685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419C086-834D-4867-9C7B-B5CE531AA296}" type="pres">
      <dgm:prSet presAssocID="{EC467ADA-7144-447E-BA86-FD8EC493AE03}" presName="spacer" presStyleCnt="0"/>
      <dgm:spPr/>
    </dgm:pt>
    <dgm:pt modelId="{8C38F327-58E1-4482-A1E0-F1FB8DAA0E14}" type="pres">
      <dgm:prSet presAssocID="{8BECF733-EB2A-4692-BC26-B5D8E05FE5B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36F66DC-34D8-48BA-ACFA-46B3A7926DC8}" type="pres">
      <dgm:prSet presAssocID="{6C6E8728-3F91-4C49-A1B8-0EB9A4256929}" presName="spacer" presStyleCnt="0"/>
      <dgm:spPr/>
    </dgm:pt>
    <dgm:pt modelId="{E8C5BEA9-C6C1-4744-A763-466D9A40FD4F}" type="pres">
      <dgm:prSet presAssocID="{EF8C2D5A-BB8A-44B5-8611-A8C446BB3A1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944100F-DB99-4CE8-99BB-5B51E7A2FE9A}" srcId="{A7591242-B924-486F-8045-BA986DB48736}" destId="{FE50B7F9-1186-49BC-B421-21781224005C}" srcOrd="0" destOrd="0" parTransId="{9EF7EC40-4EA8-4FEA-B98B-A709EA4C2E15}" sibTransId="{ABED4AA1-8B18-4A7D-A253-1B82470C57CC}"/>
    <dgm:cxn modelId="{EF8D4D11-4117-4CFF-AECD-5B656BF1193D}" type="presOf" srcId="{8BECF733-EB2A-4692-BC26-B5D8E05FE5B6}" destId="{8C38F327-58E1-4482-A1E0-F1FB8DAA0E14}" srcOrd="0" destOrd="0" presId="urn:microsoft.com/office/officeart/2005/8/layout/vList2"/>
    <dgm:cxn modelId="{C8E4A33F-11F7-4786-BBF8-292798F4BA34}" type="presOf" srcId="{FE50B7F9-1186-49BC-B421-21781224005C}" destId="{06A166AD-4720-4A49-B13F-949E506E9D15}" srcOrd="0" destOrd="0" presId="urn:microsoft.com/office/officeart/2005/8/layout/vList2"/>
    <dgm:cxn modelId="{69E9E345-C975-4475-B63F-1DC95C1ACBA5}" type="presOf" srcId="{EF8C2D5A-BB8A-44B5-8611-A8C446BB3A10}" destId="{E8C5BEA9-C6C1-4744-A763-466D9A40FD4F}" srcOrd="0" destOrd="0" presId="urn:microsoft.com/office/officeart/2005/8/layout/vList2"/>
    <dgm:cxn modelId="{D242C057-2E2C-4321-AAE5-BACFC469AF4D}" type="presOf" srcId="{0B48E1C6-F1C7-431A-8E5B-D9D9E2ED685D}" destId="{A54F2DED-E14B-4ED9-90F3-FB76901B6D01}" srcOrd="0" destOrd="0" presId="urn:microsoft.com/office/officeart/2005/8/layout/vList2"/>
    <dgm:cxn modelId="{FEBCB1A2-E3AD-4698-883D-2954E019AD05}" srcId="{A7591242-B924-486F-8045-BA986DB48736}" destId="{EF8C2D5A-BB8A-44B5-8611-A8C446BB3A10}" srcOrd="3" destOrd="0" parTransId="{0E7703DB-46C7-4BCD-BFFF-6D1AFA1B1BB4}" sibTransId="{E82578B9-ED0A-471F-BCF1-C1B7F0BAC8F6}"/>
    <dgm:cxn modelId="{10528FA8-67E4-4584-A2B9-1322A68C5CD4}" srcId="{A7591242-B924-486F-8045-BA986DB48736}" destId="{8BECF733-EB2A-4692-BC26-B5D8E05FE5B6}" srcOrd="2" destOrd="0" parTransId="{8AF4FB95-E530-4993-8526-BF82AC5F0C96}" sibTransId="{6C6E8728-3F91-4C49-A1B8-0EB9A4256929}"/>
    <dgm:cxn modelId="{49D444CD-C069-4BBD-B3F5-DD3ED7677DEF}" type="presOf" srcId="{A7591242-B924-486F-8045-BA986DB48736}" destId="{AA565650-0BC2-45E3-955F-27DA8E627157}" srcOrd="0" destOrd="0" presId="urn:microsoft.com/office/officeart/2005/8/layout/vList2"/>
    <dgm:cxn modelId="{1405DAEB-6C3F-44BA-8316-51B5194EAFDE}" srcId="{A7591242-B924-486F-8045-BA986DB48736}" destId="{0B48E1C6-F1C7-431A-8E5B-D9D9E2ED685D}" srcOrd="1" destOrd="0" parTransId="{37D5AA73-63E6-43CE-8E34-6287B42425E5}" sibTransId="{EC467ADA-7144-447E-BA86-FD8EC493AE03}"/>
    <dgm:cxn modelId="{9BA508F0-5D7C-4A15-AB37-3F18911FD2DF}" type="presParOf" srcId="{AA565650-0BC2-45E3-955F-27DA8E627157}" destId="{06A166AD-4720-4A49-B13F-949E506E9D15}" srcOrd="0" destOrd="0" presId="urn:microsoft.com/office/officeart/2005/8/layout/vList2"/>
    <dgm:cxn modelId="{864BEADE-DAED-440A-A870-B388DBC63413}" type="presParOf" srcId="{AA565650-0BC2-45E3-955F-27DA8E627157}" destId="{7A0823FF-D33A-48CF-AA95-B87B0CF30771}" srcOrd="1" destOrd="0" presId="urn:microsoft.com/office/officeart/2005/8/layout/vList2"/>
    <dgm:cxn modelId="{961D99B5-CF93-4F10-87AF-3C4F843CCF76}" type="presParOf" srcId="{AA565650-0BC2-45E3-955F-27DA8E627157}" destId="{A54F2DED-E14B-4ED9-90F3-FB76901B6D01}" srcOrd="2" destOrd="0" presId="urn:microsoft.com/office/officeart/2005/8/layout/vList2"/>
    <dgm:cxn modelId="{C6E6B5F3-E312-4CA3-B260-CEC394E1E1DE}" type="presParOf" srcId="{AA565650-0BC2-45E3-955F-27DA8E627157}" destId="{3419C086-834D-4867-9C7B-B5CE531AA296}" srcOrd="3" destOrd="0" presId="urn:microsoft.com/office/officeart/2005/8/layout/vList2"/>
    <dgm:cxn modelId="{FEC9ABD7-F275-48BD-B608-32D0D8913CE1}" type="presParOf" srcId="{AA565650-0BC2-45E3-955F-27DA8E627157}" destId="{8C38F327-58E1-4482-A1E0-F1FB8DAA0E14}" srcOrd="4" destOrd="0" presId="urn:microsoft.com/office/officeart/2005/8/layout/vList2"/>
    <dgm:cxn modelId="{B35302BD-0187-4E02-B0C6-B45E22213BAF}" type="presParOf" srcId="{AA565650-0BC2-45E3-955F-27DA8E627157}" destId="{936F66DC-34D8-48BA-ACFA-46B3A7926DC8}" srcOrd="5" destOrd="0" presId="urn:microsoft.com/office/officeart/2005/8/layout/vList2"/>
    <dgm:cxn modelId="{58869C77-4464-401C-A847-526EA057BB6F}" type="presParOf" srcId="{AA565650-0BC2-45E3-955F-27DA8E627157}" destId="{E8C5BEA9-C6C1-4744-A763-466D9A40FD4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A166AD-4720-4A49-B13F-949E506E9D15}">
      <dsp:nvSpPr>
        <dsp:cNvPr id="0" name=""/>
        <dsp:cNvSpPr/>
      </dsp:nvSpPr>
      <dsp:spPr>
        <a:xfrm>
          <a:off x="0" y="10752"/>
          <a:ext cx="6513603" cy="13903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Silent self-reflection</a:t>
          </a:r>
        </a:p>
      </dsp:txBody>
      <dsp:txXfrm>
        <a:off x="67873" y="78625"/>
        <a:ext cx="6377857" cy="1254634"/>
      </dsp:txXfrm>
    </dsp:sp>
    <dsp:sp modelId="{A54F2DED-E14B-4ED9-90F3-FB76901B6D01}">
      <dsp:nvSpPr>
        <dsp:cNvPr id="0" name=""/>
        <dsp:cNvSpPr/>
      </dsp:nvSpPr>
      <dsp:spPr>
        <a:xfrm>
          <a:off x="0" y="1501932"/>
          <a:ext cx="6513603" cy="13903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Small (role-based) group discussion</a:t>
          </a:r>
        </a:p>
      </dsp:txBody>
      <dsp:txXfrm>
        <a:off x="67873" y="1569805"/>
        <a:ext cx="6377857" cy="1254634"/>
      </dsp:txXfrm>
    </dsp:sp>
    <dsp:sp modelId="{8C38F327-58E1-4482-A1E0-F1FB8DAA0E14}">
      <dsp:nvSpPr>
        <dsp:cNvPr id="0" name=""/>
        <dsp:cNvSpPr/>
      </dsp:nvSpPr>
      <dsp:spPr>
        <a:xfrm>
          <a:off x="0" y="2993113"/>
          <a:ext cx="6513603" cy="13903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Role group discussion</a:t>
          </a:r>
        </a:p>
      </dsp:txBody>
      <dsp:txXfrm>
        <a:off x="67873" y="3060986"/>
        <a:ext cx="6377857" cy="1254634"/>
      </dsp:txXfrm>
    </dsp:sp>
    <dsp:sp modelId="{E8C5BEA9-C6C1-4744-A763-466D9A40FD4F}">
      <dsp:nvSpPr>
        <dsp:cNvPr id="0" name=""/>
        <dsp:cNvSpPr/>
      </dsp:nvSpPr>
      <dsp:spPr>
        <a:xfrm>
          <a:off x="0" y="4484293"/>
          <a:ext cx="6513603" cy="13903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Whole group insight</a:t>
          </a:r>
        </a:p>
      </dsp:txBody>
      <dsp:txXfrm>
        <a:off x="67873" y="4552166"/>
        <a:ext cx="6377857" cy="1254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D46D0-2787-4FFB-95EF-0C4375775FE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946D1-2A18-4F02-BC64-059DD23A0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9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Play game 20 mins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6946D1-2A18-4F02-BC64-059DD23A0B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72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1min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6946D1-2A18-4F02-BC64-059DD23A0B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73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 on their own</a:t>
            </a:r>
          </a:p>
          <a:p>
            <a:r>
              <a:rPr lang="en-US" dirty="0"/>
              <a:t>When they are with their group they pick a note taker and a presenter</a:t>
            </a:r>
          </a:p>
          <a:p>
            <a:r>
              <a:rPr lang="en-US" dirty="0"/>
              <a:t>5 with their group</a:t>
            </a:r>
          </a:p>
          <a:p>
            <a:r>
              <a:rPr lang="en-US" dirty="0"/>
              <a:t>5 to share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6946D1-2A18-4F02-BC64-059DD23A0B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10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 on their own</a:t>
            </a:r>
          </a:p>
          <a:p>
            <a:r>
              <a:rPr lang="en-US" dirty="0"/>
              <a:t>Pick a note taker and a presenter 5-with their group</a:t>
            </a:r>
          </a:p>
          <a:p>
            <a:r>
              <a:rPr lang="en-US" dirty="0"/>
              <a:t>5 to share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6946D1-2A18-4F02-BC64-059DD23A0B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60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 mins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6946D1-2A18-4F02-BC64-059DD23A0B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06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 mins on their own</a:t>
            </a:r>
          </a:p>
          <a:p>
            <a:r>
              <a:rPr lang="en-US" dirty="0"/>
              <a:t>10 min class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6946D1-2A18-4F02-BC64-059DD23A0B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1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4A6C9-A042-49EF-BD66-A4AD12A0B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718E0-4DFD-4CD1-8626-0477093D9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528D6-E707-41D9-AA9A-F200E61FD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B642-0BE7-46B0-8C33-D54F3D89CF3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0A7D2-B07A-4791-AF12-E41CDCFC5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6CF1C-0ED9-4843-B740-2B703D65E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BF49-C483-4AA6-BF1F-4C1CE3E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6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D9AB5-9497-412F-B587-861B1E541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20FD37-4C41-4B87-808A-22BA30F66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11316-A8C6-4D67-914E-81D306E26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B642-0BE7-46B0-8C33-D54F3D89CF3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39713-9F61-4E50-BAB4-B408B6D4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39859-10AF-47A5-97EF-D5AF8FF3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BF49-C483-4AA6-BF1F-4C1CE3E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2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4C0F99-4E09-4554-BF76-813303E9F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76F45-D6AA-4795-88B6-C09D446BE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0CFFE-8A7A-480D-A491-B2E716733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B642-0BE7-46B0-8C33-D54F3D89CF3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15E29-BD52-46AF-85D7-F0BFC6DF7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FB919-EF90-4885-9B89-1AE09B12D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BF49-C483-4AA6-BF1F-4C1CE3E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2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EA5D3-0B1D-4AE8-9397-8D889ACB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2B901-18F8-43F4-8D29-A0BCC56DC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61434-FAE8-4D4F-9219-D2E7E5C08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B642-0BE7-46B0-8C33-D54F3D89CF3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E8785-D7D9-4F44-82BF-381347310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07BAC-431F-4BAC-A591-B64DC92C7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BF49-C483-4AA6-BF1F-4C1CE3E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8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C6345-F7AE-4A96-BC38-1EBEC30BA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195ED-3FF7-49C4-BA66-459FDC917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54C1F-44A5-4996-B6CD-6EE5F155D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B642-0BE7-46B0-8C33-D54F3D89CF3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90911-BAA5-45AA-8ED0-12985A190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CF369-E4CD-477D-BBDE-C39507028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BF49-C483-4AA6-BF1F-4C1CE3E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6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80AFA-BAB3-4909-B81E-623496CB2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22E08-87F7-4426-B49E-581ACA8ED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374148-D001-4977-9C1F-8E901A962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F09E31-8F64-443C-A3EF-0BF0E352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B642-0BE7-46B0-8C33-D54F3D89CF3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C3032E-5B75-4771-81B5-99490E9BE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8183C-62FD-4851-A748-7381967A2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BF49-C483-4AA6-BF1F-4C1CE3E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7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84A56-D871-461E-B810-687BDAFF4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6AFF8-74A4-488C-B3E1-E022942A2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37FDF-A2AA-4B1F-AEFF-720E975B6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1F4374-888F-4567-9293-1214049E90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AB024-AF98-4BA7-9076-93DDD99FA3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DF4DA8-95E2-4264-8466-BDA185962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B642-0BE7-46B0-8C33-D54F3D89CF3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2C2481-6474-4FD4-9ABF-56C61D2AA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3D63A4-B6E8-4E3E-83A4-346F7F5B4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BF49-C483-4AA6-BF1F-4C1CE3E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3FFD9-B851-406F-A1FF-690ED9867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B417F4-9989-49AA-92E9-071521825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B642-0BE7-46B0-8C33-D54F3D89CF3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B1C970-2E6E-40AB-8D4E-DBF6B50F9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D16302-9AD0-466A-AEC8-91D3E083A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BF49-C483-4AA6-BF1F-4C1CE3E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38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25D572-D840-442F-B445-3D75CCC36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B642-0BE7-46B0-8C33-D54F3D89CF3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6FB6EB-2F3B-43EC-A434-359B3FAEF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AF011-0ECB-4146-A35E-F30FB8108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BF49-C483-4AA6-BF1F-4C1CE3E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7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1E103-8230-4E73-8CFE-FFA809B66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CF4BE-FDE1-4200-9671-75C134862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8925E3-A2EC-45CD-96E5-CAC6E9007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B39B1-44A1-4F12-9D87-2F0B6889E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B642-0BE7-46B0-8C33-D54F3D89CF3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7223E-6AA1-4A91-B6EE-218C33433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459A1-8A4D-4003-BE28-35594DFAF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BF49-C483-4AA6-BF1F-4C1CE3E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1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B381B-18B9-4454-B17D-9E14CCDE7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310121-3362-4BBE-AFD5-3E4F0BB1DE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D19C8B-2D87-43AF-BB76-B124261E7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266A5-1250-4B2F-9011-0C12FB430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B642-0BE7-46B0-8C33-D54F3D89CF3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BB1D4-EF72-4F7C-9092-D69B26F99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8D71A-400F-4C26-AF60-C11E2E710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BF49-C483-4AA6-BF1F-4C1CE3E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4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E9BE13-739D-428A-8986-6B9E60325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B606A-B2DB-4632-BDCF-8610C0BF7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6C66B-3CAB-46D1-9992-AA73B4DD94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1B642-0BE7-46B0-8C33-D54F3D89CF3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D52E7-27BE-43D6-92F9-C18B75D1D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40240-8777-4CDD-8271-F44337F92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0BF49-C483-4AA6-BF1F-4C1CE3E8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6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he1709blog.blogspot.com/2015/04/monopoly-game-of-owns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ipartpanda.com/categories/gut-20clipar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E6EE9-8B78-4E43-9DF9-6325C425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09" y="238760"/>
            <a:ext cx="3651467" cy="114762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Monopoly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2AE3F-02F4-472E-B125-704A13215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50" y="1554480"/>
            <a:ext cx="3651466" cy="4866639"/>
          </a:xfrm>
        </p:spPr>
        <p:txBody>
          <a:bodyPr>
            <a:normAutofit/>
          </a:bodyPr>
          <a:lstStyle/>
          <a:p>
            <a:r>
              <a:rPr lang="en-US" sz="2000" b="1" u="sng" dirty="0"/>
              <a:t>Objectives:</a:t>
            </a:r>
          </a:p>
          <a:p>
            <a:pPr lvl="1"/>
            <a:r>
              <a:rPr lang="en-US" sz="2000" dirty="0"/>
              <a:t>Use the game of Monopoly to understand systems/structures that promote and perpetuate inequality in society</a:t>
            </a:r>
          </a:p>
          <a:p>
            <a:r>
              <a:rPr lang="en-US" sz="2000" b="1" u="sng" dirty="0"/>
              <a:t>Agenda:</a:t>
            </a:r>
            <a:endParaRPr lang="en-US" sz="2000" dirty="0"/>
          </a:p>
          <a:p>
            <a:pPr lvl="1"/>
            <a:r>
              <a:rPr lang="en-US" sz="2000" dirty="0"/>
              <a:t>Monopoly</a:t>
            </a:r>
          </a:p>
          <a:p>
            <a:pPr lvl="1"/>
            <a:r>
              <a:rPr lang="en-US" sz="2000" dirty="0"/>
              <a:t>Reflection</a:t>
            </a:r>
          </a:p>
          <a:p>
            <a:pPr lvl="1"/>
            <a:r>
              <a:rPr lang="en-US" sz="2000" dirty="0"/>
              <a:t>Discussion</a:t>
            </a:r>
          </a:p>
          <a:p>
            <a:r>
              <a:rPr lang="en-US" sz="2000" b="1" u="sng" dirty="0"/>
              <a:t>HW</a:t>
            </a:r>
            <a:r>
              <a:rPr lang="en-US" sz="2000" dirty="0"/>
              <a:t>: </a:t>
            </a:r>
          </a:p>
          <a:p>
            <a:pPr lvl="1"/>
            <a:r>
              <a:rPr lang="en-US" sz="2000" dirty="0"/>
              <a:t>Work on Econ project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4745C1-8460-4C59-A4AC-8C275368DC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5111" r="-2" b="4089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63C399-B659-49B6-A1B8-41E8418372A3}"/>
              </a:ext>
            </a:extLst>
          </p:cNvPr>
          <p:cNvSpPr txBox="1"/>
          <p:nvPr/>
        </p:nvSpPr>
        <p:spPr>
          <a:xfrm>
            <a:off x="9766125" y="7363168"/>
            <a:ext cx="218681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3" tooltip="http://the1709blog.blogspot.com/2015/04/monopoly-game-of-owns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154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E5E6F1-D1D0-4DB3-A87E-65A51B47C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94" y="463551"/>
            <a:ext cx="4433399" cy="107315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b="1" kern="1200" dirty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Round 2: So What?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6F4A-CBAF-47E7-A3F6-1AEA6C74A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64" y="2000252"/>
            <a:ext cx="3562136" cy="28117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kern="1200" dirty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Identify reoccurring /collective patterns, conclusions, and their significance.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C1AA92-896B-40D0-99D7-4431F20CDE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5203" y="1402200"/>
            <a:ext cx="6683147" cy="377597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7811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E5E6F1-D1D0-4DB3-A87E-65A51B47C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Round 3: Now What?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6F4A-CBAF-47E7-A3F6-1AEA6C74A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362" y="306171"/>
            <a:ext cx="7514386" cy="272984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Identify practices to raise self-awareness of conflicting values and behavior. </a:t>
            </a:r>
          </a:p>
          <a:p>
            <a:r>
              <a:rPr lang="en-US" dirty="0"/>
              <a:t>To develop the skill of seeing dissonance within larger systems, start with the system in yourself.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EB2799-C1E8-4069-9BD6-862214F325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2577" y="3197487"/>
            <a:ext cx="7578980" cy="282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685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9F6C8-B0B7-4896-AB89-486A8C1BA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153" y="349037"/>
            <a:ext cx="6023604" cy="2132172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Psychology of Privilege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79FF9-A75B-4778-B0AA-2C9547ACD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794" y="2775236"/>
            <a:ext cx="6023604" cy="3329111"/>
          </a:xfrm>
        </p:spPr>
        <p:txBody>
          <a:bodyPr anchor="t">
            <a:normAutofit/>
          </a:bodyPr>
          <a:lstStyle/>
          <a:p>
            <a:r>
              <a:rPr lang="en-US" sz="3200" dirty="0"/>
              <a:t>Consider what we’ve learned in class this year…how does this game relate to the theme of Margins and Centers? </a:t>
            </a:r>
          </a:p>
          <a:p>
            <a:r>
              <a:rPr lang="en-US" sz="3200" dirty="0"/>
              <a:t>How does this relate to the Econ Simulation project?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1204A451-E3EC-49BA-85FC-03CF4EBCB7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84057" y="643002"/>
            <a:ext cx="3796790" cy="379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730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4083A-EAD1-4CB9-85ED-4E9DCA19F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 1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1992519-8EE7-4843-9548-3E474FCD9B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368045"/>
              </p:ext>
            </p:extLst>
          </p:nvPr>
        </p:nvGraphicFramePr>
        <p:xfrm>
          <a:off x="838200" y="1825624"/>
          <a:ext cx="10515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166185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4771338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8499796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2217370"/>
                    </a:ext>
                  </a:extLst>
                </a:gridCol>
              </a:tblGrid>
              <a:tr h="563549">
                <a:tc>
                  <a:txBody>
                    <a:bodyPr/>
                    <a:lstStyle/>
                    <a:p>
                      <a:r>
                        <a:rPr lang="en-US" sz="3200" dirty="0"/>
                        <a:t>Group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Group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Group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Group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91228"/>
                  </a:ext>
                </a:extLst>
              </a:tr>
              <a:tr h="563549">
                <a:tc>
                  <a:txBody>
                    <a:bodyPr/>
                    <a:lstStyle/>
                    <a:p>
                      <a:r>
                        <a:rPr lang="en-US" sz="3200" dirty="0"/>
                        <a:t>Maya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Kaylie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Abby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Riley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069269"/>
                  </a:ext>
                </a:extLst>
              </a:tr>
              <a:tr h="563549">
                <a:tc>
                  <a:txBody>
                    <a:bodyPr/>
                    <a:lstStyle/>
                    <a:p>
                      <a:r>
                        <a:rPr lang="en-US" sz="3200" dirty="0"/>
                        <a:t>Marisa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Nathan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Skye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Lillian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782638"/>
                  </a:ext>
                </a:extLst>
              </a:tr>
              <a:tr h="563549">
                <a:tc>
                  <a:txBody>
                    <a:bodyPr/>
                    <a:lstStyle/>
                    <a:p>
                      <a:r>
                        <a:rPr lang="en-US" sz="3200" dirty="0" err="1"/>
                        <a:t>Isha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Nicole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Joseph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Cole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103143"/>
                  </a:ext>
                </a:extLst>
              </a:tr>
              <a:tr h="563549">
                <a:tc>
                  <a:txBody>
                    <a:bodyPr/>
                    <a:lstStyle/>
                    <a:p>
                      <a:r>
                        <a:rPr lang="en-US" sz="3200" dirty="0"/>
                        <a:t>Ryan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Katy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Aaron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Mac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364145"/>
                  </a:ext>
                </a:extLst>
              </a:tr>
              <a:tr h="563549">
                <a:tc>
                  <a:txBody>
                    <a:bodyPr/>
                    <a:lstStyle/>
                    <a:p>
                      <a:r>
                        <a:rPr lang="en-US" sz="3200" dirty="0"/>
                        <a:t>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/>
                        <a:t>Aliera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/>
                        <a:t>Vandhana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Nathan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285786"/>
                  </a:ext>
                </a:extLst>
              </a:tr>
              <a:tr h="563549">
                <a:tc>
                  <a:txBody>
                    <a:bodyPr/>
                    <a:lstStyle/>
                    <a:p>
                      <a:r>
                        <a:rPr lang="en-US" sz="3200" dirty="0"/>
                        <a:t>Bernita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Ethan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Kyra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Seth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021039"/>
                  </a:ext>
                </a:extLst>
              </a:tr>
              <a:tr h="563549">
                <a:tc>
                  <a:txBody>
                    <a:bodyPr/>
                    <a:lstStyle/>
                    <a:p>
                      <a:r>
                        <a:rPr lang="en-US" sz="3200" dirty="0"/>
                        <a:t>Sam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/>
                        <a:t>Amogh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Alec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Sam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965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814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DC56D-2BCB-4DF1-A917-17CC74486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387"/>
          </a:xfrm>
        </p:spPr>
        <p:txBody>
          <a:bodyPr/>
          <a:lstStyle/>
          <a:p>
            <a:pPr algn="ctr"/>
            <a:r>
              <a:rPr lang="en-US" dirty="0"/>
              <a:t>Period 3 Groups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1DDC698-204A-415C-B756-4086855806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292402"/>
              </p:ext>
            </p:extLst>
          </p:nvPr>
        </p:nvGraphicFramePr>
        <p:xfrm>
          <a:off x="796248" y="1351052"/>
          <a:ext cx="10557550" cy="4890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510">
                  <a:extLst>
                    <a:ext uri="{9D8B030D-6E8A-4147-A177-3AD203B41FA5}">
                      <a16:colId xmlns:a16="http://schemas.microsoft.com/office/drawing/2014/main" val="3429023536"/>
                    </a:ext>
                  </a:extLst>
                </a:gridCol>
                <a:gridCol w="2111510">
                  <a:extLst>
                    <a:ext uri="{9D8B030D-6E8A-4147-A177-3AD203B41FA5}">
                      <a16:colId xmlns:a16="http://schemas.microsoft.com/office/drawing/2014/main" val="1084570560"/>
                    </a:ext>
                  </a:extLst>
                </a:gridCol>
                <a:gridCol w="2111510">
                  <a:extLst>
                    <a:ext uri="{9D8B030D-6E8A-4147-A177-3AD203B41FA5}">
                      <a16:colId xmlns:a16="http://schemas.microsoft.com/office/drawing/2014/main" val="3316199556"/>
                    </a:ext>
                  </a:extLst>
                </a:gridCol>
                <a:gridCol w="2111510">
                  <a:extLst>
                    <a:ext uri="{9D8B030D-6E8A-4147-A177-3AD203B41FA5}">
                      <a16:colId xmlns:a16="http://schemas.microsoft.com/office/drawing/2014/main" val="2623726312"/>
                    </a:ext>
                  </a:extLst>
                </a:gridCol>
                <a:gridCol w="2111510">
                  <a:extLst>
                    <a:ext uri="{9D8B030D-6E8A-4147-A177-3AD203B41FA5}">
                      <a16:colId xmlns:a16="http://schemas.microsoft.com/office/drawing/2014/main" val="1227877973"/>
                    </a:ext>
                  </a:extLst>
                </a:gridCol>
              </a:tblGrid>
              <a:tr h="6986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Group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Group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Group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Group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Group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82739"/>
                  </a:ext>
                </a:extLst>
              </a:tr>
              <a:tr h="6986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Dylan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Josie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Lainie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Priti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Andy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544024"/>
                  </a:ext>
                </a:extLst>
              </a:tr>
              <a:tr h="6986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Tasha H.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Shad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Jillian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088521"/>
                  </a:ext>
                </a:extLst>
              </a:tr>
              <a:tr h="6986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Lindsey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Callie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Nathan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Kaylin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Kyle 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407088"/>
                  </a:ext>
                </a:extLst>
              </a:tr>
              <a:tr h="6986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Maddie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Kolby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Leah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Arantxa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Tasha 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607501"/>
                  </a:ext>
                </a:extLst>
              </a:tr>
              <a:tr h="6986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Ellie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Kyla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Anvita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306547"/>
                  </a:ext>
                </a:extLst>
              </a:tr>
              <a:tr h="6986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 Julia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Joey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273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16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DACEA-762B-4B0F-A6EA-934950984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 7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A2CA79-F8E2-4A59-8BD3-683310830A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778377"/>
              </p:ext>
            </p:extLst>
          </p:nvPr>
        </p:nvGraphicFramePr>
        <p:xfrm>
          <a:off x="838200" y="1825625"/>
          <a:ext cx="10771600" cy="460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900">
                  <a:extLst>
                    <a:ext uri="{9D8B030D-6E8A-4147-A177-3AD203B41FA5}">
                      <a16:colId xmlns:a16="http://schemas.microsoft.com/office/drawing/2014/main" val="2453116178"/>
                    </a:ext>
                  </a:extLst>
                </a:gridCol>
                <a:gridCol w="2692900">
                  <a:extLst>
                    <a:ext uri="{9D8B030D-6E8A-4147-A177-3AD203B41FA5}">
                      <a16:colId xmlns:a16="http://schemas.microsoft.com/office/drawing/2014/main" val="1665295478"/>
                    </a:ext>
                  </a:extLst>
                </a:gridCol>
                <a:gridCol w="2692900">
                  <a:extLst>
                    <a:ext uri="{9D8B030D-6E8A-4147-A177-3AD203B41FA5}">
                      <a16:colId xmlns:a16="http://schemas.microsoft.com/office/drawing/2014/main" val="4109496762"/>
                    </a:ext>
                  </a:extLst>
                </a:gridCol>
                <a:gridCol w="2692900">
                  <a:extLst>
                    <a:ext uri="{9D8B030D-6E8A-4147-A177-3AD203B41FA5}">
                      <a16:colId xmlns:a16="http://schemas.microsoft.com/office/drawing/2014/main" val="1386726056"/>
                    </a:ext>
                  </a:extLst>
                </a:gridCol>
              </a:tblGrid>
              <a:tr h="575108">
                <a:tc>
                  <a:txBody>
                    <a:bodyPr/>
                    <a:lstStyle/>
                    <a:p>
                      <a:r>
                        <a:rPr lang="en-US" sz="2400" dirty="0"/>
                        <a:t>Group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Group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Group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Group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312621"/>
                  </a:ext>
                </a:extLst>
              </a:tr>
              <a:tr h="575108">
                <a:tc>
                  <a:txBody>
                    <a:bodyPr/>
                    <a:lstStyle/>
                    <a:p>
                      <a:r>
                        <a:rPr lang="en-US" sz="2400" dirty="0" err="1"/>
                        <a:t>Safia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Kyle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Kabir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Violette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523646"/>
                  </a:ext>
                </a:extLst>
              </a:tr>
              <a:tr h="575108">
                <a:tc>
                  <a:txBody>
                    <a:bodyPr/>
                    <a:lstStyle/>
                    <a:p>
                      <a:r>
                        <a:rPr lang="en-US" sz="2400" dirty="0"/>
                        <a:t>Helena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Dennis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Ryan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118302"/>
                  </a:ext>
                </a:extLst>
              </a:tr>
              <a:tr h="575108">
                <a:tc>
                  <a:txBody>
                    <a:bodyPr/>
                    <a:lstStyle/>
                    <a:p>
                      <a:r>
                        <a:rPr lang="en-US" sz="2400" dirty="0"/>
                        <a:t>Camille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Allison 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618870"/>
                  </a:ext>
                </a:extLst>
              </a:tr>
              <a:tr h="575108">
                <a:tc>
                  <a:txBody>
                    <a:bodyPr/>
                    <a:lstStyle/>
                    <a:p>
                      <a:r>
                        <a:rPr lang="en-US" sz="2400" dirty="0"/>
                        <a:t>Shannon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Kaitlin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Casey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290267"/>
                  </a:ext>
                </a:extLst>
              </a:tr>
              <a:tr h="575108">
                <a:tc>
                  <a:txBody>
                    <a:bodyPr/>
                    <a:lstStyle/>
                    <a:p>
                      <a:r>
                        <a:rPr lang="en-US" sz="2400" dirty="0"/>
                        <a:t>Jocelyn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Shavi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Mitchell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471234"/>
                  </a:ext>
                </a:extLst>
              </a:tr>
              <a:tr h="575108">
                <a:tc>
                  <a:txBody>
                    <a:bodyPr/>
                    <a:lstStyle/>
                    <a:p>
                      <a:r>
                        <a:rPr lang="en-US" sz="2400" dirty="0" err="1"/>
                        <a:t>Ishanie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197084"/>
                  </a:ext>
                </a:extLst>
              </a:tr>
              <a:tr h="575108">
                <a:tc>
                  <a:txBody>
                    <a:bodyPr/>
                    <a:lstStyle/>
                    <a:p>
                      <a:r>
                        <a:rPr lang="en-US" sz="2400" dirty="0"/>
                        <a:t>Alison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250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547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F6390-32C8-46E5-8547-75ECC7C51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0050" y="431286"/>
            <a:ext cx="7456253" cy="437856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The Rules </a:t>
            </a:r>
            <a:r>
              <a:rPr lang="en-US" sz="2000" dirty="0"/>
              <a:t>(follow the rules on the directions in the box).  </a:t>
            </a:r>
            <a:endParaRPr lang="en-US" sz="4800" dirty="0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B6C29DB0-17E9-42FF-986E-0B7F493F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115AD956-A5B6-4760-B8B2-11E2DF6B0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004996-48AD-413A-AD9E-9323638339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705430" y="1450448"/>
            <a:ext cx="2817427" cy="394851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1CA34-F72B-44F4-A187-CCB8D66C9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035" y="1177518"/>
            <a:ext cx="5856269" cy="542475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Privileged = Top Hat</a:t>
            </a:r>
          </a:p>
          <a:p>
            <a:pPr lvl="1"/>
            <a:r>
              <a:rPr lang="en-US" dirty="0"/>
              <a:t>Get out of jail free</a:t>
            </a:r>
          </a:p>
          <a:p>
            <a:pPr lvl="1"/>
            <a:r>
              <a:rPr lang="en-US" dirty="0"/>
              <a:t>$1,500 to start</a:t>
            </a:r>
          </a:p>
          <a:p>
            <a:pPr lvl="1"/>
            <a:r>
              <a:rPr lang="en-US" dirty="0"/>
              <a:t>$200 payday</a:t>
            </a:r>
          </a:p>
          <a:p>
            <a:pPr lvl="1"/>
            <a:r>
              <a:rPr lang="en-US" dirty="0"/>
              <a:t>2 die</a:t>
            </a:r>
          </a:p>
          <a:p>
            <a:pPr marL="514350" indent="-514350">
              <a:buAutoNum type="arabicPeriod"/>
            </a:pPr>
            <a:r>
              <a:rPr lang="en-US" sz="2400" dirty="0"/>
              <a:t>Banker &amp; Rule Enforcement</a:t>
            </a:r>
          </a:p>
          <a:p>
            <a:pPr lvl="1"/>
            <a:r>
              <a:rPr lang="en-US" dirty="0"/>
              <a:t>Single person</a:t>
            </a:r>
          </a:p>
          <a:p>
            <a:pPr marL="514350" indent="-514350">
              <a:buAutoNum type="arabicPeriod"/>
            </a:pPr>
            <a:r>
              <a:rPr lang="en-US" sz="2400" dirty="0"/>
              <a:t>Observer</a:t>
            </a:r>
          </a:p>
          <a:p>
            <a:pPr lvl="1"/>
            <a:r>
              <a:rPr lang="en-US" dirty="0"/>
              <a:t>Handout </a:t>
            </a:r>
          </a:p>
          <a:p>
            <a:pPr marL="514350" indent="-514350">
              <a:buAutoNum type="arabicPeriod"/>
            </a:pPr>
            <a:r>
              <a:rPr lang="en-US" sz="2400" dirty="0"/>
              <a:t>Oppressed = Dinosaur</a:t>
            </a:r>
          </a:p>
          <a:p>
            <a:pPr lvl="1"/>
            <a:r>
              <a:rPr lang="en-US" dirty="0"/>
              <a:t>$750 to start</a:t>
            </a:r>
          </a:p>
          <a:p>
            <a:pPr lvl="1"/>
            <a:r>
              <a:rPr lang="en-US" dirty="0"/>
              <a:t>$100 payday</a:t>
            </a:r>
          </a:p>
          <a:p>
            <a:pPr lvl="1"/>
            <a:r>
              <a:rPr lang="en-US" dirty="0"/>
              <a:t>1 die</a:t>
            </a:r>
          </a:p>
        </p:txBody>
      </p:sp>
    </p:spTree>
    <p:extLst>
      <p:ext uri="{BB962C8B-B14F-4D97-AF65-F5344CB8AC3E}">
        <p14:creationId xmlns:p14="http://schemas.microsoft.com/office/powerpoint/2010/main" val="3304010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41D8DB-A2C8-4713-B1E0-40C816FE0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4-Step Process x 3 “What’s”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D0037C9-9C55-4D7E-93E7-9798C4F91F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24765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08456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D58080-5D92-454E-A485-CA53EFB39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 “What’s” </a:t>
            </a:r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 Observable Data</a:t>
            </a:r>
            <a:endParaRPr lang="en-US" sz="2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F9507D49-3950-4A0E-BA54-A814E28077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3150" y="945392"/>
            <a:ext cx="8530027" cy="482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145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E5E6F1-D1D0-4DB3-A87E-65A51B47C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Round 1: What?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6F4A-CBAF-47E7-A3F6-1AEA6C74A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4095" y="301198"/>
            <a:ext cx="7629305" cy="281030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Identify Key Observations (including who won/lost)</a:t>
            </a:r>
          </a:p>
          <a:p>
            <a:r>
              <a:rPr lang="en-US" sz="2400" dirty="0"/>
              <a:t>What happened? Just the observable facts.</a:t>
            </a:r>
          </a:p>
          <a:p>
            <a:r>
              <a:rPr lang="en-US" sz="2400" dirty="0"/>
              <a:t>Neutral and judgment-free this round</a:t>
            </a:r>
          </a:p>
          <a:p>
            <a:pPr lvl="1"/>
            <a:r>
              <a:rPr lang="en-US" dirty="0"/>
              <a:t>NO opinions (</a:t>
            </a:r>
            <a:r>
              <a:rPr lang="en-US" i="1" dirty="0"/>
              <a:t>not what you expected, assumed, wanted, or believe it should have been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Just how it was (</a:t>
            </a:r>
            <a:r>
              <a:rPr lang="en-US" i="1" dirty="0"/>
              <a:t>like it or not</a:t>
            </a:r>
            <a:r>
              <a:rPr lang="en-US" dirty="0"/>
              <a:t>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AAFF5F7-2D90-4985-A99A-EE080E794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3362" y="3256197"/>
            <a:ext cx="7214438" cy="330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31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49DAF4-363F-4771-93AF-8645D54F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Role Debrief.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sz="4000" dirty="0">
                <a:solidFill>
                  <a:schemeClr val="accent1"/>
                </a:solidFill>
              </a:rPr>
              <a:t>Discuss what happened. </a:t>
            </a:r>
            <a:br>
              <a:rPr lang="en-US" dirty="0">
                <a:solidFill>
                  <a:schemeClr val="accent1"/>
                </a:solidFill>
              </a:rPr>
            </a:br>
            <a:br>
              <a:rPr lang="en-US" dirty="0">
                <a:solidFill>
                  <a:schemeClr val="accent1"/>
                </a:solidFill>
              </a:rPr>
            </a:br>
            <a:r>
              <a:rPr lang="en-US" sz="3600" dirty="0">
                <a:solidFill>
                  <a:schemeClr val="accent1"/>
                </a:solidFill>
              </a:rPr>
              <a:t>ONLY OBSERVABLE DATA.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02E3B-ABCF-4BB1-A9B6-EA3FC7B7D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2400" b="1" u="sng" dirty="0"/>
              <a:t>Horner’s classes</a:t>
            </a:r>
          </a:p>
          <a:p>
            <a:pPr marL="514350" indent="-514350">
              <a:buAutoNum type="arabicPeriod"/>
            </a:pPr>
            <a:r>
              <a:rPr lang="en-US" sz="2400" dirty="0"/>
              <a:t>Dinosaurs </a:t>
            </a:r>
            <a:r>
              <a:rPr lang="en-US" sz="2400" dirty="0">
                <a:sym typeface="Wingdings" panose="05000000000000000000" pitchFamily="2" charset="2"/>
              </a:rPr>
              <a:t>Front tables by the door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Top Hats </a:t>
            </a:r>
            <a:r>
              <a:rPr lang="en-US" sz="2400" dirty="0">
                <a:sym typeface="Wingdings" panose="05000000000000000000" pitchFamily="2" charset="2"/>
              </a:rPr>
              <a:t> Front tables by the window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Bankers/Enforcement </a:t>
            </a:r>
            <a:r>
              <a:rPr lang="en-US" sz="2400" dirty="0">
                <a:sym typeface="Wingdings" panose="05000000000000000000" pitchFamily="2" charset="2"/>
              </a:rPr>
              <a:t>back tables by the pod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Observers </a:t>
            </a:r>
            <a:r>
              <a:rPr lang="en-US" sz="2400" dirty="0">
                <a:sym typeface="Wingdings" panose="05000000000000000000" pitchFamily="2" charset="2"/>
              </a:rPr>
              <a:t>back tables </a:t>
            </a:r>
            <a:r>
              <a:rPr lang="en-US" sz="2400">
                <a:sym typeface="Wingdings" panose="05000000000000000000" pitchFamily="2" charset="2"/>
              </a:rPr>
              <a:t>by my desk</a:t>
            </a:r>
            <a:endParaRPr lang="en-US" sz="2400" dirty="0"/>
          </a:p>
          <a:p>
            <a:pPr marL="0" indent="0">
              <a:buNone/>
            </a:pPr>
            <a:r>
              <a:rPr lang="en-US" sz="2400" b="1" u="sng" dirty="0"/>
              <a:t>Hodgins’s class</a:t>
            </a:r>
          </a:p>
          <a:p>
            <a:pPr marL="514350" indent="-514350">
              <a:buAutoNum type="arabicPeriod"/>
            </a:pPr>
            <a:r>
              <a:rPr lang="en-US" sz="2400" dirty="0"/>
              <a:t>Dinosaurs </a:t>
            </a:r>
            <a:r>
              <a:rPr lang="en-US" sz="2400" dirty="0">
                <a:sym typeface="Wingdings" panose="05000000000000000000" pitchFamily="2" charset="2"/>
              </a:rPr>
              <a:t> under the UW Comp bulletin board</a:t>
            </a:r>
          </a:p>
          <a:p>
            <a:pPr marL="514350" indent="-514350">
              <a:buAutoNum type="arabicPeriod"/>
            </a:pPr>
            <a:r>
              <a:rPr lang="en-US" sz="2400" dirty="0">
                <a:sym typeface="Wingdings" panose="05000000000000000000" pitchFamily="2" charset="2"/>
              </a:rPr>
              <a:t>Top Hats  outside of the Pod door</a:t>
            </a:r>
          </a:p>
          <a:p>
            <a:pPr marL="514350" indent="-514350">
              <a:buAutoNum type="arabicPeriod"/>
            </a:pPr>
            <a:r>
              <a:rPr lang="en-US" sz="2400" dirty="0">
                <a:sym typeface="Wingdings" panose="05000000000000000000" pitchFamily="2" charset="2"/>
              </a:rPr>
              <a:t>Bankers/Enforcement  next to the podium</a:t>
            </a:r>
          </a:p>
          <a:p>
            <a:pPr marL="514350" indent="-514350">
              <a:buAutoNum type="arabicPeriod"/>
            </a:pPr>
            <a:r>
              <a:rPr lang="en-US" sz="2400" dirty="0">
                <a:sym typeface="Wingdings" panose="05000000000000000000" pitchFamily="2" charset="2"/>
              </a:rPr>
              <a:t>Observers  in front of my desk</a:t>
            </a:r>
          </a:p>
          <a:p>
            <a:pPr marL="514350" indent="-51435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7404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532</Words>
  <Application>Microsoft Office PowerPoint</Application>
  <PresentationFormat>Widescreen</PresentationFormat>
  <Paragraphs>169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Monopoly</vt:lpstr>
      <vt:lpstr>Period 1 Groups</vt:lpstr>
      <vt:lpstr>Period 3 Groups</vt:lpstr>
      <vt:lpstr>Period 7 Groups</vt:lpstr>
      <vt:lpstr>The Rules (follow the rules on the directions in the box).  </vt:lpstr>
      <vt:lpstr>4-Step Process x 3 “What’s”</vt:lpstr>
      <vt:lpstr>3 “What’s”  Observable Data</vt:lpstr>
      <vt:lpstr>Round 1: What? </vt:lpstr>
      <vt:lpstr>Role Debrief. Discuss what happened.   ONLY OBSERVABLE DATA.</vt:lpstr>
      <vt:lpstr>Round 2: So What? </vt:lpstr>
      <vt:lpstr>Round 3: Now What? </vt:lpstr>
      <vt:lpstr>Psychology of Privilege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Monopoly</dc:title>
  <dc:creator>Hodgins, Shila</dc:creator>
  <cp:lastModifiedBy>Horner, Rachelle</cp:lastModifiedBy>
  <cp:revision>7</cp:revision>
  <dcterms:created xsi:type="dcterms:W3CDTF">2019-03-20T21:00:49Z</dcterms:created>
  <dcterms:modified xsi:type="dcterms:W3CDTF">2019-03-28T13:57:54Z</dcterms:modified>
</cp:coreProperties>
</file>