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5" r:id="rId5"/>
    <p:sldId id="310" r:id="rId6"/>
    <p:sldId id="320" r:id="rId7"/>
    <p:sldId id="325" r:id="rId8"/>
    <p:sldId id="326" r:id="rId9"/>
    <p:sldId id="327" r:id="rId10"/>
    <p:sldId id="335" r:id="rId11"/>
    <p:sldId id="338" r:id="rId12"/>
    <p:sldId id="339" r:id="rId13"/>
    <p:sldId id="340" r:id="rId14"/>
    <p:sldId id="342" r:id="rId15"/>
    <p:sldId id="336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 autoAdjust="0"/>
    <p:restoredTop sz="87481" autoAdjust="0"/>
  </p:normalViewPr>
  <p:slideViewPr>
    <p:cSldViewPr showGuides="1">
      <p:cViewPr varScale="1">
        <p:scale>
          <a:sx n="51" d="100"/>
          <a:sy n="51" d="100"/>
        </p:scale>
        <p:origin x="1044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introduction is sometimes assigned as your reflection on your writing before the class.</a:t>
            </a:r>
          </a:p>
          <a:p>
            <a:r>
              <a:rPr lang="en-US" dirty="0"/>
              <a:t>The Final Reflection is sometimes assigned as a forward looking—thoughts about how the skills from the class will transfer to future endeavors.</a:t>
            </a:r>
          </a:p>
          <a:p>
            <a:r>
              <a:rPr lang="en-US" dirty="0"/>
              <a:t>Some instructors give out other specific requirements for the portfolio!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0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3/6/2018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3/6/2018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3/6/2018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412" y="4572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/>
              <a:t>Composition Class Portfolio Workshop II: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2" y="2667000"/>
            <a:ext cx="8229600" cy="1219200"/>
          </a:xfrm>
        </p:spPr>
        <p:txBody>
          <a:bodyPr/>
          <a:lstStyle/>
          <a:p>
            <a:r>
              <a:rPr lang="it-IT" dirty="0"/>
              <a:t>Drafting the Cover Letter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029C-ED3E-4A80-A793-B8852A11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216" y="228600"/>
            <a:ext cx="9144001" cy="6858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Drafting the cover letter: “To do”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0B1A-B738-4066-B146-52614136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143000"/>
            <a:ext cx="10287000" cy="5486400"/>
          </a:xfrm>
        </p:spPr>
        <p:txBody>
          <a:bodyPr>
            <a:normAutofit/>
          </a:bodyPr>
          <a:lstStyle/>
          <a:p>
            <a:r>
              <a:rPr lang="en-US" sz="3200" dirty="0"/>
              <a:t>Take your time to </a:t>
            </a:r>
            <a:r>
              <a:rPr lang="en-US" sz="3200" dirty="0">
                <a:solidFill>
                  <a:srgbClr val="FFFF00"/>
                </a:solidFill>
              </a:rPr>
              <a:t>read any cover letter examples </a:t>
            </a:r>
            <a:r>
              <a:rPr lang="en-US" sz="3200" dirty="0"/>
              <a:t>your instructor gives you! </a:t>
            </a:r>
          </a:p>
          <a:p>
            <a:pPr lvl="1"/>
            <a:r>
              <a:rPr lang="en-US" sz="2800" dirty="0"/>
              <a:t>Take </a:t>
            </a:r>
            <a:r>
              <a:rPr lang="en-US" sz="2800" dirty="0">
                <a:solidFill>
                  <a:srgbClr val="FFFF00"/>
                </a:solidFill>
              </a:rPr>
              <a:t>notes on strengths</a:t>
            </a:r>
            <a:r>
              <a:rPr lang="en-US" sz="2800" dirty="0"/>
              <a:t>. Ask your instructor </a:t>
            </a:r>
            <a:r>
              <a:rPr lang="en-US" sz="2800" dirty="0">
                <a:solidFill>
                  <a:srgbClr val="FFFF00"/>
                </a:solidFill>
              </a:rPr>
              <a:t>questions you have</a:t>
            </a:r>
            <a:r>
              <a:rPr lang="en-US" sz="2800" dirty="0"/>
              <a:t> as soon as possible!</a:t>
            </a:r>
          </a:p>
          <a:p>
            <a:r>
              <a:rPr lang="en-US" sz="3200" dirty="0"/>
              <a:t>Make use of things you have </a:t>
            </a:r>
            <a:r>
              <a:rPr lang="en-US" sz="3200" dirty="0">
                <a:solidFill>
                  <a:srgbClr val="FFFF00"/>
                </a:solidFill>
              </a:rPr>
              <a:t>already done </a:t>
            </a:r>
            <a:r>
              <a:rPr lang="en-US" sz="3200" dirty="0"/>
              <a:t>in class!</a:t>
            </a:r>
          </a:p>
          <a:p>
            <a:pPr lvl="2"/>
            <a:r>
              <a:rPr lang="en-US" sz="2400" dirty="0"/>
              <a:t>Writer’s memos?</a:t>
            </a:r>
          </a:p>
          <a:p>
            <a:pPr lvl="2"/>
            <a:r>
              <a:rPr lang="en-US" sz="2400" dirty="0"/>
              <a:t>Assignment reflections?</a:t>
            </a:r>
          </a:p>
          <a:p>
            <a:pPr lvl="2"/>
            <a:r>
              <a:rPr lang="en-US" sz="2400" dirty="0"/>
              <a:t>Assignment revisions?</a:t>
            </a:r>
          </a:p>
          <a:p>
            <a:pPr lvl="2"/>
            <a:r>
              <a:rPr lang="en-US" sz="2400" dirty="0"/>
              <a:t>Peer review?</a:t>
            </a:r>
          </a:p>
          <a:p>
            <a:pPr lvl="2"/>
            <a:r>
              <a:rPr lang="en-US" sz="2400" dirty="0"/>
              <a:t>Feedback from your instructor?</a:t>
            </a:r>
          </a:p>
          <a:p>
            <a:pPr lvl="2"/>
            <a:r>
              <a:rPr lang="en-US" sz="2400" dirty="0"/>
              <a:t>Canvas discussion threads?</a:t>
            </a:r>
          </a:p>
          <a:p>
            <a:pPr lvl="2"/>
            <a:r>
              <a:rPr lang="en-US" sz="2400" dirty="0"/>
              <a:t>Assignments that had a metacognitive component?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2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029C-ED3E-4A80-A793-B8852A11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216" y="228600"/>
            <a:ext cx="9144001" cy="6858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Drafting the cover letter: “To do”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0B1A-B738-4066-B146-52614136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143000"/>
            <a:ext cx="10287000" cy="5486400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Consider </a:t>
            </a:r>
            <a:r>
              <a:rPr lang="en-US" sz="3600" dirty="0">
                <a:solidFill>
                  <a:srgbClr val="FFFF00"/>
                </a:solidFill>
              </a:rPr>
              <a:t>sharing what you have written </a:t>
            </a:r>
            <a:r>
              <a:rPr lang="en-US" sz="3600" dirty="0"/>
              <a:t>with a friend in class</a:t>
            </a:r>
          </a:p>
          <a:p>
            <a:pPr lvl="1"/>
            <a:r>
              <a:rPr lang="en-US" sz="3600" dirty="0"/>
              <a:t>Make sure that your </a:t>
            </a:r>
            <a:r>
              <a:rPr lang="en-US" sz="3600" dirty="0">
                <a:solidFill>
                  <a:srgbClr val="FFFF00"/>
                </a:solidFill>
              </a:rPr>
              <a:t>critical reflections ALSO demonstrate the outcomes!</a:t>
            </a:r>
            <a:endParaRPr lang="en-US" sz="3200" dirty="0">
              <a:solidFill>
                <a:srgbClr val="FFFF00"/>
              </a:solidFill>
            </a:endParaRPr>
          </a:p>
          <a:p>
            <a:pPr lvl="2"/>
            <a:r>
              <a:rPr lang="en-US" sz="3400" dirty="0"/>
              <a:t>Keep them </a:t>
            </a:r>
            <a:r>
              <a:rPr lang="en-US" sz="3400" dirty="0">
                <a:solidFill>
                  <a:srgbClr val="FFFF00"/>
                </a:solidFill>
              </a:rPr>
              <a:t>organized</a:t>
            </a:r>
          </a:p>
          <a:p>
            <a:pPr lvl="2"/>
            <a:r>
              <a:rPr lang="en-US" sz="3400" dirty="0">
                <a:solidFill>
                  <a:srgbClr val="FFFF00"/>
                </a:solidFill>
              </a:rPr>
              <a:t>Quote, summarize, and paraphrase </a:t>
            </a:r>
            <a:r>
              <a:rPr lang="en-US" sz="3400" dirty="0"/>
              <a:t>yourself</a:t>
            </a:r>
          </a:p>
          <a:p>
            <a:pPr lvl="2"/>
            <a:r>
              <a:rPr lang="en-US" sz="3400" dirty="0">
                <a:solidFill>
                  <a:srgbClr val="FFFF00"/>
                </a:solidFill>
              </a:rPr>
              <a:t>Read and re-read your reflections </a:t>
            </a:r>
            <a:r>
              <a:rPr lang="en-US" sz="3400" dirty="0"/>
              <a:t>before submission</a:t>
            </a:r>
          </a:p>
        </p:txBody>
      </p:sp>
    </p:spTree>
    <p:extLst>
      <p:ext uri="{BB962C8B-B14F-4D97-AF65-F5344CB8AC3E}">
        <p14:creationId xmlns:p14="http://schemas.microsoft.com/office/powerpoint/2010/main" val="35422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6770-0AFB-4EE0-B912-E9B3DEF1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Submitting the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BEA07-0621-486F-A817-012367E85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(For e-portfolio submission): Double check to ensure that your instructor can </a:t>
            </a:r>
            <a:r>
              <a:rPr lang="en-US" sz="4000" dirty="0">
                <a:solidFill>
                  <a:srgbClr val="FFFF00"/>
                </a:solidFill>
              </a:rPr>
              <a:t>access your files</a:t>
            </a:r>
            <a:r>
              <a:rPr lang="en-US" sz="4000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What is the portfolio?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attention to the requirements in your </a:t>
            </a:r>
            <a:r>
              <a:rPr lang="en-US" dirty="0">
                <a:solidFill>
                  <a:srgbClr val="FFFF00"/>
                </a:solidFill>
              </a:rPr>
              <a:t>specific class</a:t>
            </a:r>
            <a:r>
              <a:rPr lang="en-US" dirty="0"/>
              <a:t>!</a:t>
            </a:r>
          </a:p>
          <a:p>
            <a:r>
              <a:rPr lang="en-US" dirty="0"/>
              <a:t>The portfolio is an </a:t>
            </a:r>
            <a:r>
              <a:rPr lang="en-US" dirty="0">
                <a:solidFill>
                  <a:srgbClr val="FFFF00"/>
                </a:solidFill>
              </a:rPr>
              <a:t>evidence-based argument </a:t>
            </a:r>
            <a:r>
              <a:rPr lang="en-US" dirty="0"/>
              <a:t>regarding your fulfillment of the course outcomes</a:t>
            </a:r>
          </a:p>
          <a:p>
            <a:r>
              <a:rPr lang="en-US" dirty="0"/>
              <a:t>Every part of the portfolio sh0uld be designed to help you </a:t>
            </a:r>
            <a:r>
              <a:rPr lang="en-US" dirty="0">
                <a:solidFill>
                  <a:srgbClr val="FFFF00"/>
                </a:solidFill>
              </a:rPr>
              <a:t>prove to your audience </a:t>
            </a:r>
            <a:r>
              <a:rPr lang="en-US" dirty="0"/>
              <a:t>(your writing instructor) that you have done an outstanding job fulfilling the four 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What is in the portfolio?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attention to the requirements in your </a:t>
            </a:r>
            <a:r>
              <a:rPr lang="en-US" dirty="0">
                <a:solidFill>
                  <a:srgbClr val="FFFF00"/>
                </a:solidFill>
              </a:rPr>
              <a:t>specific class</a:t>
            </a:r>
            <a:r>
              <a:rPr lang="en-US" dirty="0"/>
              <a:t>!</a:t>
            </a:r>
          </a:p>
          <a:p>
            <a:r>
              <a:rPr lang="en-US" dirty="0"/>
              <a:t>Portfolios (almost) always have the following parts:</a:t>
            </a:r>
          </a:p>
          <a:p>
            <a:r>
              <a:rPr lang="en-US" dirty="0">
                <a:solidFill>
                  <a:srgbClr val="FFFF00"/>
                </a:solidFill>
              </a:rPr>
              <a:t>A Critical Reflection (Sometimes called the “Cover Letter”)</a:t>
            </a:r>
          </a:p>
          <a:p>
            <a:r>
              <a:rPr lang="en-US" dirty="0">
                <a:solidFill>
                  <a:srgbClr val="FFFF00"/>
                </a:solidFill>
              </a:rPr>
              <a:t>A “Compendium” </a:t>
            </a:r>
            <a:r>
              <a:rPr lang="en-US" dirty="0"/>
              <a:t>of all short and major assignments done during the quarter</a:t>
            </a:r>
          </a:p>
          <a:p>
            <a:r>
              <a:rPr lang="en-US" dirty="0">
                <a:solidFill>
                  <a:srgbClr val="FFFF00"/>
                </a:solidFill>
              </a:rPr>
              <a:t>3-5 Revised Papers </a:t>
            </a:r>
            <a:r>
              <a:rPr lang="en-US" dirty="0"/>
              <a:t>that serve as the “evidence” that you have fulfilled the outcomes</a:t>
            </a:r>
          </a:p>
        </p:txBody>
      </p:sp>
    </p:spTree>
    <p:extLst>
      <p:ext uri="{BB962C8B-B14F-4D97-AF65-F5344CB8AC3E}">
        <p14:creationId xmlns:p14="http://schemas.microsoft.com/office/powerpoint/2010/main" val="95161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What is in the portfolio?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Critical Reflection/Cover Letter includes:</a:t>
            </a:r>
          </a:p>
          <a:p>
            <a:r>
              <a:rPr lang="en-US" dirty="0">
                <a:solidFill>
                  <a:srgbClr val="FFFF00"/>
                </a:solidFill>
              </a:rPr>
              <a:t>An Introduction</a:t>
            </a:r>
          </a:p>
          <a:p>
            <a:r>
              <a:rPr lang="en-US" dirty="0">
                <a:solidFill>
                  <a:srgbClr val="FFFF00"/>
                </a:solidFill>
              </a:rPr>
              <a:t>Critical Reflections </a:t>
            </a:r>
            <a:r>
              <a:rPr lang="en-US" dirty="0"/>
              <a:t>(organized by paper or by outcome)</a:t>
            </a:r>
          </a:p>
          <a:p>
            <a:r>
              <a:rPr lang="en-US" dirty="0">
                <a:solidFill>
                  <a:srgbClr val="FFFF00"/>
                </a:solidFill>
              </a:rPr>
              <a:t>A Final Reflection</a:t>
            </a:r>
          </a:p>
        </p:txBody>
      </p:sp>
    </p:spTree>
    <p:extLst>
      <p:ext uri="{BB962C8B-B14F-4D97-AF65-F5344CB8AC3E}">
        <p14:creationId xmlns:p14="http://schemas.microsoft.com/office/powerpoint/2010/main" val="2022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What is in the portfolio?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Compendium includes: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All the sequence related work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             </a:t>
            </a:r>
            <a:r>
              <a:rPr lang="en-US" dirty="0"/>
              <a:t>(Short and Major Assignments)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All assignments must be completed and included to pass the portfolio!</a:t>
            </a:r>
          </a:p>
        </p:txBody>
      </p:sp>
    </p:spTree>
    <p:extLst>
      <p:ext uri="{BB962C8B-B14F-4D97-AF65-F5344CB8AC3E}">
        <p14:creationId xmlns:p14="http://schemas.microsoft.com/office/powerpoint/2010/main" val="388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What is in the portfolio?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Revised Papers include:</a:t>
            </a:r>
          </a:p>
          <a:p>
            <a:r>
              <a:rPr lang="en-US" dirty="0">
                <a:solidFill>
                  <a:srgbClr val="FFFF00"/>
                </a:solidFill>
              </a:rPr>
              <a:t>3-5 Revised assignments </a:t>
            </a:r>
            <a:r>
              <a:rPr lang="en-US" dirty="0"/>
              <a:t>(including at least one major assignment)</a:t>
            </a:r>
          </a:p>
        </p:txBody>
      </p:sp>
    </p:spTree>
    <p:extLst>
      <p:ext uri="{BB962C8B-B14F-4D97-AF65-F5344CB8AC3E}">
        <p14:creationId xmlns:p14="http://schemas.microsoft.com/office/powerpoint/2010/main" val="30091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029C-ED3E-4A80-A793-B8852A11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90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Drafting the cover letter: “To do”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0B1A-B738-4066-B146-52614136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371600"/>
            <a:ext cx="9134391" cy="5105399"/>
          </a:xfrm>
        </p:spPr>
        <p:txBody>
          <a:bodyPr>
            <a:normAutofit/>
          </a:bodyPr>
          <a:lstStyle/>
          <a:p>
            <a:r>
              <a:rPr lang="en-US" sz="2800" dirty="0"/>
              <a:t>Try to </a:t>
            </a:r>
            <a:r>
              <a:rPr lang="en-US" sz="2800" dirty="0">
                <a:solidFill>
                  <a:srgbClr val="FFFF00"/>
                </a:solidFill>
              </a:rPr>
              <a:t>show a sample of your cover letter </a:t>
            </a:r>
            <a:r>
              <a:rPr lang="en-US" sz="2800" dirty="0"/>
              <a:t>to your TA</a:t>
            </a:r>
          </a:p>
          <a:p>
            <a:pPr lvl="1"/>
            <a:r>
              <a:rPr lang="en-US" sz="2400" dirty="0"/>
              <a:t>Go to office hours or bring it to your conference</a:t>
            </a:r>
          </a:p>
          <a:p>
            <a:pPr lvl="1"/>
            <a:r>
              <a:rPr lang="en-US" sz="2400" dirty="0"/>
              <a:t>Maybe even e-mail (but check with your TA first! This is a busy time of the quarter for everyone!</a:t>
            </a:r>
          </a:p>
          <a:p>
            <a:r>
              <a:rPr lang="en-US" sz="2800" dirty="0">
                <a:solidFill>
                  <a:srgbClr val="FFFF00"/>
                </a:solidFill>
              </a:rPr>
              <a:t>Be honest </a:t>
            </a:r>
            <a:r>
              <a:rPr lang="en-US" sz="2800" dirty="0"/>
              <a:t>about your strengths (and weaknesses)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Revise your papers  </a:t>
            </a:r>
            <a:r>
              <a:rPr lang="en-US" sz="2800" dirty="0"/>
              <a:t>to help you write a </a:t>
            </a:r>
            <a:r>
              <a:rPr lang="en-US" sz="2800" dirty="0">
                <a:solidFill>
                  <a:srgbClr val="FFFF00"/>
                </a:solidFill>
              </a:rPr>
              <a:t>stronger cover letter</a:t>
            </a:r>
            <a:r>
              <a:rPr lang="en-US" sz="2800" dirty="0"/>
              <a:t>!</a:t>
            </a:r>
          </a:p>
          <a:p>
            <a:r>
              <a:rPr lang="en-US" sz="2800" dirty="0"/>
              <a:t>Give yourself </a:t>
            </a:r>
            <a:r>
              <a:rPr lang="en-US" sz="2800" dirty="0">
                <a:solidFill>
                  <a:srgbClr val="FFFF00"/>
                </a:solidFill>
              </a:rPr>
              <a:t>multiple days </a:t>
            </a:r>
            <a:r>
              <a:rPr lang="en-US" sz="2800" dirty="0"/>
              <a:t>to work on this project</a:t>
            </a:r>
          </a:p>
          <a:p>
            <a:pPr lvl="1"/>
            <a:r>
              <a:rPr lang="en-US" sz="2400" dirty="0"/>
              <a:t>Consider breaking the project into manageable “chunks”</a:t>
            </a:r>
          </a:p>
          <a:p>
            <a:pPr lvl="1"/>
            <a:r>
              <a:rPr lang="en-US" sz="2400" dirty="0"/>
              <a:t>If you can, write your critical reflections early so you can revise!</a:t>
            </a:r>
          </a:p>
        </p:txBody>
      </p:sp>
    </p:spTree>
    <p:extLst>
      <p:ext uri="{BB962C8B-B14F-4D97-AF65-F5344CB8AC3E}">
        <p14:creationId xmlns:p14="http://schemas.microsoft.com/office/powerpoint/2010/main" val="16849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029C-ED3E-4A80-A793-B8852A11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90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Drafting the cover letter: “To do”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0B1A-B738-4066-B146-52614136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676400"/>
            <a:ext cx="9134391" cy="4800599"/>
          </a:xfrm>
        </p:spPr>
        <p:txBody>
          <a:bodyPr>
            <a:normAutofit/>
          </a:bodyPr>
          <a:lstStyle/>
          <a:p>
            <a:r>
              <a:rPr lang="en-US" sz="3200" dirty="0"/>
              <a:t>Do </a:t>
            </a:r>
            <a:r>
              <a:rPr lang="en-US" sz="3200" dirty="0">
                <a:solidFill>
                  <a:srgbClr val="FFFF00"/>
                </a:solidFill>
              </a:rPr>
              <a:t>NOT focus only </a:t>
            </a:r>
            <a:r>
              <a:rPr lang="en-US" sz="3200" dirty="0"/>
              <a:t>on the cover letter…</a:t>
            </a:r>
            <a:r>
              <a:rPr lang="en-US" sz="3200" dirty="0">
                <a:solidFill>
                  <a:srgbClr val="FFFF00"/>
                </a:solidFill>
              </a:rPr>
              <a:t>REVISE!</a:t>
            </a:r>
          </a:p>
          <a:p>
            <a:r>
              <a:rPr lang="en-US" sz="3200" dirty="0"/>
              <a:t>Remember your </a:t>
            </a:r>
            <a:r>
              <a:rPr lang="en-US" sz="3200" dirty="0">
                <a:solidFill>
                  <a:srgbClr val="FFFF00"/>
                </a:solidFill>
              </a:rPr>
              <a:t>most important audience </a:t>
            </a:r>
            <a:r>
              <a:rPr lang="en-US" sz="3200" dirty="0"/>
              <a:t>is your </a:t>
            </a:r>
            <a:r>
              <a:rPr lang="en-US" sz="3200" dirty="0">
                <a:solidFill>
                  <a:srgbClr val="FFFF00"/>
                </a:solidFill>
              </a:rPr>
              <a:t>instructor.</a:t>
            </a:r>
          </a:p>
          <a:p>
            <a:r>
              <a:rPr lang="en-US" sz="3200" dirty="0"/>
              <a:t>Every outcome is important, but some TA’s may give </a:t>
            </a:r>
            <a:r>
              <a:rPr lang="en-US" sz="3200" dirty="0">
                <a:solidFill>
                  <a:srgbClr val="FFFF00"/>
                </a:solidFill>
              </a:rPr>
              <a:t>more weight to different outcomes.</a:t>
            </a:r>
          </a:p>
          <a:p>
            <a:r>
              <a:rPr lang="en-US" sz="3200" dirty="0"/>
              <a:t>This may be your first chance to </a:t>
            </a:r>
            <a:r>
              <a:rPr lang="en-US" sz="3200" dirty="0">
                <a:solidFill>
                  <a:srgbClr val="FFFF00"/>
                </a:solidFill>
              </a:rPr>
              <a:t>demonstrate Outcome 4!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029C-ED3E-4A80-A793-B8852A11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90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Drafting the cover letter: “To do”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0B1A-B738-4066-B146-52614136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676400"/>
            <a:ext cx="9134391" cy="4800599"/>
          </a:xfrm>
        </p:spPr>
        <p:txBody>
          <a:bodyPr>
            <a:normAutofit/>
          </a:bodyPr>
          <a:lstStyle/>
          <a:p>
            <a:pPr lvl="2"/>
            <a:r>
              <a:rPr lang="en-US" sz="3200" dirty="0"/>
              <a:t>Keep the </a:t>
            </a:r>
            <a:r>
              <a:rPr lang="en-US" sz="3200" dirty="0">
                <a:solidFill>
                  <a:srgbClr val="FFFF00"/>
                </a:solidFill>
              </a:rPr>
              <a:t>outcomes with you </a:t>
            </a:r>
            <a:r>
              <a:rPr lang="en-US" sz="3200" dirty="0"/>
              <a:t>as you write</a:t>
            </a:r>
          </a:p>
          <a:p>
            <a:pPr lvl="2"/>
            <a:r>
              <a:rPr lang="en-US" sz="3200" dirty="0"/>
              <a:t>Double check with your instructor </a:t>
            </a:r>
            <a:r>
              <a:rPr lang="en-US" sz="3200" dirty="0">
                <a:solidFill>
                  <a:srgbClr val="FFFF00"/>
                </a:solidFill>
              </a:rPr>
              <a:t>to avoid misunderstanding</a:t>
            </a:r>
          </a:p>
          <a:p>
            <a:pPr lvl="3"/>
            <a:r>
              <a:rPr lang="en-US" sz="2800" dirty="0"/>
              <a:t>For example: Don’t confuse your ability to rhetorically analyze your situation for your ability to analyze someone ELSE’s situation</a:t>
            </a:r>
          </a:p>
          <a:p>
            <a:pPr lvl="3"/>
            <a:endParaRPr lang="en-US" sz="2800" dirty="0"/>
          </a:p>
          <a:p>
            <a:pPr lvl="3"/>
            <a:r>
              <a:rPr lang="en-US" sz="2800" dirty="0"/>
              <a:t>For example: Make sure you share your instructor’s understanding of terms like “primary” vs “secondary” materials, what counts as a “meaningful conversation” across texts, what is an appropriate citation style, etc.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4873beb7-5857-4685-be1f-d57550cc96c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460</TotalTime>
  <Words>683</Words>
  <Application>Microsoft Office PowerPoint</Application>
  <PresentationFormat>Custom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Digital Blue Tunnel 16x9</vt:lpstr>
      <vt:lpstr>Composition Class Portfolio Workshop II:</vt:lpstr>
      <vt:lpstr>Reminder: What is the portfolio?</vt:lpstr>
      <vt:lpstr>Reminder: What is in the portfolio?</vt:lpstr>
      <vt:lpstr>Reminder: What is in the portfolio?</vt:lpstr>
      <vt:lpstr>Reminder: What is in the portfolio?</vt:lpstr>
      <vt:lpstr>Reminder: What is in the portfolio?</vt:lpstr>
      <vt:lpstr>Drafting the cover letter: “To do” list</vt:lpstr>
      <vt:lpstr>Drafting the cover letter: “To do” list</vt:lpstr>
      <vt:lpstr>Drafting the cover letter: “To do” list</vt:lpstr>
      <vt:lpstr>Drafting the cover letter: “To do” list</vt:lpstr>
      <vt:lpstr>Drafting the cover letter: “To do” list</vt:lpstr>
      <vt:lpstr>Submitting the portfolio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 Class Portfolio Workshop I:</dc:title>
  <dc:creator>tommyjowalker@yahoo.com</dc:creator>
  <cp:lastModifiedBy>Thomas Walker</cp:lastModifiedBy>
  <cp:revision>22</cp:revision>
  <dcterms:created xsi:type="dcterms:W3CDTF">2017-11-27T22:11:55Z</dcterms:created>
  <dcterms:modified xsi:type="dcterms:W3CDTF">2018-03-06T19:07:57Z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