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4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4/25/18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4/25/18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4/25/18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4/25/18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4/25/18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4/25/18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4/25/18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4/25/18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4/25/18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51669"/>
            <a:ext cx="7315200" cy="2595025"/>
          </a:xfrm>
        </p:spPr>
        <p:txBody>
          <a:bodyPr/>
          <a:lstStyle/>
          <a:p>
            <a:r>
              <a:rPr lang="en-US" dirty="0" smtClean="0"/>
              <a:t>Feedback Practices from Anti-Racist and </a:t>
            </a:r>
            <a:r>
              <a:rPr lang="en-US" dirty="0" err="1" smtClean="0"/>
              <a:t>Translingual</a:t>
            </a:r>
            <a:r>
              <a:rPr lang="en-US" dirty="0" smtClean="0"/>
              <a:t> Perspectives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131 TA Orientation (2017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Sumyat Thu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176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47815"/>
            <a:ext cx="7315200" cy="1154097"/>
          </a:xfrm>
        </p:spPr>
        <p:txBody>
          <a:bodyPr/>
          <a:lstStyle/>
          <a:p>
            <a:r>
              <a:rPr lang="en-US" dirty="0" smtClean="0"/>
              <a:t>Recap: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01901"/>
            <a:ext cx="7315200" cy="3807460"/>
          </a:xfrm>
        </p:spPr>
        <p:txBody>
          <a:bodyPr/>
          <a:lstStyle/>
          <a:p>
            <a:r>
              <a:rPr lang="en-US" dirty="0" smtClean="0"/>
              <a:t>Anti-racist </a:t>
            </a:r>
            <a:r>
              <a:rPr lang="en-US" dirty="0" err="1" smtClean="0"/>
              <a:t>translingual</a:t>
            </a:r>
            <a:r>
              <a:rPr lang="en-US" dirty="0" smtClean="0"/>
              <a:t> approach is not “anything goes.”</a:t>
            </a:r>
          </a:p>
          <a:p>
            <a:r>
              <a:rPr lang="en-US" dirty="0" smtClean="0"/>
              <a:t>Errors exist as instances of rhetorical ineffectiveness.</a:t>
            </a:r>
          </a:p>
          <a:p>
            <a:r>
              <a:rPr lang="en-US" dirty="0" smtClean="0"/>
              <a:t>When mistakes appear as a pattern, that can be an error (ex: verb tense inconsistency).</a:t>
            </a:r>
            <a:endParaRPr lang="en-US" dirty="0"/>
          </a:p>
          <a:p>
            <a:r>
              <a:rPr lang="en-US" dirty="0" smtClean="0"/>
              <a:t>Anti-racist </a:t>
            </a:r>
            <a:r>
              <a:rPr lang="en-US" dirty="0" err="1" smtClean="0"/>
              <a:t>translingual</a:t>
            </a:r>
            <a:r>
              <a:rPr lang="en-US" dirty="0" smtClean="0"/>
              <a:t> approach is about meaning-making in a given rhetorical moment and negotiation of such process between reader and writer.</a:t>
            </a:r>
          </a:p>
          <a:p>
            <a:r>
              <a:rPr lang="en-US" dirty="0" smtClean="0"/>
              <a:t>It’s about opening up access and agency for language users-- to reconsider what is correct and idiomatic to go beyond the monolingual Standardized Written English.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847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78015"/>
            <a:ext cx="7315200" cy="1154097"/>
          </a:xfrm>
        </p:spPr>
        <p:txBody>
          <a:bodyPr/>
          <a:lstStyle/>
          <a:p>
            <a:r>
              <a:rPr lang="en-US" dirty="0" smtClean="0"/>
              <a:t>Tips for feedback practices: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69833"/>
            <a:ext cx="7556500" cy="3539527"/>
          </a:xfrm>
        </p:spPr>
        <p:txBody>
          <a:bodyPr/>
          <a:lstStyle/>
          <a:p>
            <a:r>
              <a:rPr lang="en-US" dirty="0" smtClean="0"/>
              <a:t>For LOC or language issues, comment from the standpoint of rhetorical effects.</a:t>
            </a:r>
          </a:p>
          <a:p>
            <a:r>
              <a:rPr lang="en-US" dirty="0" smtClean="0"/>
              <a:t>Instead of line-editing/proofreading, comment on patterns.</a:t>
            </a:r>
          </a:p>
          <a:p>
            <a:r>
              <a:rPr lang="en-US" dirty="0" smtClean="0"/>
              <a:t>If the meaning is negotiable, make an inquiry with the student: through commenting or during conferencing.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173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9831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Sociocultural Context of Teaching: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2769833"/>
            <a:ext cx="7596633" cy="3539527"/>
          </a:xfrm>
        </p:spPr>
        <p:txBody>
          <a:bodyPr/>
          <a:lstStyle/>
          <a:p>
            <a:r>
              <a:rPr lang="en-US" dirty="0" smtClean="0"/>
              <a:t>Dominant ideology: monolingual English-only norm in the U.S.</a:t>
            </a:r>
          </a:p>
          <a:p>
            <a:r>
              <a:rPr lang="en-US" dirty="0" smtClean="0"/>
              <a:t>English varieties such as African-American Vernacular English (AAVE) and Spanglish are marked as other or stigmatized.</a:t>
            </a:r>
          </a:p>
          <a:p>
            <a:r>
              <a:rPr lang="en-US" dirty="0" smtClean="0"/>
              <a:t>World </a:t>
            </a:r>
            <a:r>
              <a:rPr lang="en-US" dirty="0" err="1" smtClean="0"/>
              <a:t>Englishes</a:t>
            </a:r>
            <a:endParaRPr lang="en-US" dirty="0" smtClean="0"/>
          </a:p>
          <a:p>
            <a:r>
              <a:rPr lang="en-US" dirty="0" smtClean="0"/>
              <a:t>Native English Speaker (NES), Non-native English Speaker (NNES) labels don’t reflect the complexity of speakers.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478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Students’ Incomes &amp; Agency: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896833"/>
            <a:ext cx="7315200" cy="3539527"/>
          </a:xfrm>
        </p:spPr>
        <p:txBody>
          <a:bodyPr/>
          <a:lstStyle/>
          <a:p>
            <a:r>
              <a:rPr lang="en-US" dirty="0" smtClean="0"/>
              <a:t>Given these inequities in language access and production, how do we engage with students’ incomes?</a:t>
            </a:r>
          </a:p>
          <a:p>
            <a:r>
              <a:rPr lang="en-US" dirty="0" smtClean="0"/>
              <a:t>How do we create space for students to use all of their language repertoires, instead of just the “acceptable” ones?</a:t>
            </a:r>
          </a:p>
          <a:p>
            <a:r>
              <a:rPr lang="en-US" dirty="0" smtClean="0"/>
              <a:t>How can we encourage students to evaluate language from the standpoint of rhetorical effects rather than standardization?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464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2023"/>
            <a:ext cx="7315200" cy="1154097"/>
          </a:xfrm>
        </p:spPr>
        <p:txBody>
          <a:bodyPr/>
          <a:lstStyle/>
          <a:p>
            <a:r>
              <a:rPr lang="en-US" dirty="0" err="1" smtClean="0"/>
              <a:t>Translingualism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Counter-framework to resist monolingual English-only ideology</a:t>
            </a:r>
          </a:p>
          <a:p>
            <a:r>
              <a:rPr lang="en-US" dirty="0" smtClean="0"/>
              <a:t>Language difference as the norm: both for language usage that is marked as different and language that is marked as standard</a:t>
            </a:r>
          </a:p>
          <a:p>
            <a:r>
              <a:rPr lang="en-US" dirty="0" smtClean="0"/>
              <a:t>Language use to be tied to temporal and spatial aspects of a rhetorical situation</a:t>
            </a:r>
          </a:p>
          <a:p>
            <a:r>
              <a:rPr lang="en-US" dirty="0" smtClean="0"/>
              <a:t>To theorize “error” as rhetorical ineffectiveness rather than deviation from a norm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171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8105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Anti-Racist and </a:t>
            </a:r>
            <a:r>
              <a:rPr lang="en-US" dirty="0" err="1" smtClean="0"/>
              <a:t>Translingual</a:t>
            </a:r>
            <a:r>
              <a:rPr lang="en-US" dirty="0" smtClean="0"/>
              <a:t> Language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896833"/>
            <a:ext cx="7315200" cy="3539527"/>
          </a:xfrm>
        </p:spPr>
        <p:txBody>
          <a:bodyPr/>
          <a:lstStyle/>
          <a:p>
            <a:r>
              <a:rPr lang="en-US" dirty="0" smtClean="0"/>
              <a:t>Grammar: rhetorical grammar instead of standard English grammar</a:t>
            </a:r>
          </a:p>
          <a:p>
            <a:pPr lvl="1"/>
            <a:r>
              <a:rPr lang="en-US" dirty="0" smtClean="0"/>
              <a:t>Ex: (Writer/Thinker/Maker, 375)</a:t>
            </a:r>
          </a:p>
          <a:p>
            <a:pPr lvl="1"/>
            <a:r>
              <a:rPr lang="en-US" dirty="0" smtClean="0"/>
              <a:t>Active Voice: </a:t>
            </a:r>
            <a:r>
              <a:rPr lang="en-US" dirty="0" smtClean="0">
                <a:solidFill>
                  <a:srgbClr val="008000"/>
                </a:solidFill>
              </a:rPr>
              <a:t>Police officers were nine times more likely to kill young black men than other Americans in 2015.</a:t>
            </a:r>
          </a:p>
          <a:p>
            <a:pPr lvl="1"/>
            <a:r>
              <a:rPr lang="en-US" dirty="0" smtClean="0"/>
              <a:t>Passive: </a:t>
            </a:r>
            <a:r>
              <a:rPr lang="en-US" dirty="0" smtClean="0">
                <a:solidFill>
                  <a:srgbClr val="008000"/>
                </a:solidFill>
              </a:rPr>
              <a:t>Young black men were nine times more likely than other Americans to be killed by police officers in 2015.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1445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87515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/>
              <a:t>Anti-Racist and </a:t>
            </a:r>
            <a:r>
              <a:rPr lang="en-US" dirty="0" err="1"/>
              <a:t>Translingual</a:t>
            </a:r>
            <a:r>
              <a:rPr lang="en-US" dirty="0"/>
              <a:t> Language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27301"/>
            <a:ext cx="7315200" cy="3909060"/>
          </a:xfrm>
        </p:spPr>
        <p:txBody>
          <a:bodyPr/>
          <a:lstStyle/>
          <a:p>
            <a:r>
              <a:rPr lang="en-US" dirty="0"/>
              <a:t>Word choice/vocabulary: negotiation in meaning instead of “idiomatic” </a:t>
            </a:r>
            <a:r>
              <a:rPr lang="en-US" dirty="0" smtClean="0"/>
              <a:t>use</a:t>
            </a:r>
          </a:p>
          <a:p>
            <a:r>
              <a:rPr lang="en-US" dirty="0" smtClean="0"/>
              <a:t>Whose idiom are we promoting anyway?</a:t>
            </a:r>
            <a:endParaRPr lang="en-US" dirty="0"/>
          </a:p>
          <a:p>
            <a:r>
              <a:rPr lang="en-US" i="1" dirty="0" smtClean="0"/>
              <a:t>Ex: (Lu, Professing Multiculturalism)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“As a Hawaiian native historian, Trask </a:t>
            </a:r>
            <a:r>
              <a:rPr lang="en-US" i="1" dirty="0" smtClean="0">
                <a:solidFill>
                  <a:srgbClr val="008000"/>
                </a:solidFill>
              </a:rPr>
              <a:t>can able to </a:t>
            </a:r>
            <a:r>
              <a:rPr lang="en-US" dirty="0" smtClean="0">
                <a:solidFill>
                  <a:srgbClr val="008000"/>
                </a:solidFill>
              </a:rPr>
              <a:t>argue for her people.”</a:t>
            </a:r>
          </a:p>
          <a:p>
            <a:r>
              <a:rPr lang="en-US" dirty="0" smtClean="0"/>
              <a:t>“can,” verb:</a:t>
            </a:r>
          </a:p>
          <a:p>
            <a:r>
              <a:rPr lang="en-US" dirty="0" smtClean="0"/>
              <a:t>1. to be able to; have the ability, power, or skill to. 2. to know how to. 3. to have the power or means to. 4. to have the right or qualifications to. 5. </a:t>
            </a:r>
            <a:r>
              <a:rPr lang="en-US" i="1" dirty="0" smtClean="0"/>
              <a:t>may; have permission to</a:t>
            </a:r>
            <a:r>
              <a:rPr lang="en-US" dirty="0" smtClean="0"/>
              <a:t>. (The Random House Dictionary)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400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Examples from students’ writing:</a:t>
            </a:r>
          </a:p>
        </p:txBody>
      </p:sp>
      <p:pic>
        <p:nvPicPr>
          <p:cNvPr id="4" name="Picture 3" descr="Screen Shot 2017-09-12 at 9.26.2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86100"/>
            <a:ext cx="9144000" cy="150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948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from students’ writing:</a:t>
            </a:r>
            <a:endParaRPr lang="en-US" dirty="0"/>
          </a:p>
        </p:txBody>
      </p:sp>
      <p:pic>
        <p:nvPicPr>
          <p:cNvPr id="7" name="Picture 6" descr="Screen Shot 2017-09-12 at 9.30.0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" y="3149600"/>
            <a:ext cx="8318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339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Examples from students’ writing:</a:t>
            </a:r>
          </a:p>
        </p:txBody>
      </p:sp>
      <p:pic>
        <p:nvPicPr>
          <p:cNvPr id="4" name="Picture 3" descr="Screen Shot 2017-09-12 at 9.28.0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7400"/>
            <a:ext cx="900122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784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499</TotalTime>
  <Words>557</Words>
  <Application>Microsoft Macintosh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Perspective</vt:lpstr>
      <vt:lpstr>Feedback Practices from Anti-Racist and Translingual Perspectives</vt:lpstr>
      <vt:lpstr>Sociocultural Context of Teaching:</vt:lpstr>
      <vt:lpstr>Students’ Incomes &amp; Agency:</vt:lpstr>
      <vt:lpstr>Translingualism</vt:lpstr>
      <vt:lpstr>Anti-Racist and Translingual Language Assessment</vt:lpstr>
      <vt:lpstr>Anti-Racist and Translingual Language Assessment</vt:lpstr>
      <vt:lpstr>Examples from students’ writing:</vt:lpstr>
      <vt:lpstr>Examples from students’ writing:</vt:lpstr>
      <vt:lpstr>Examples from students’ writing:</vt:lpstr>
      <vt:lpstr>Recap:</vt:lpstr>
      <vt:lpstr>Tips for feedback practices: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Sumyat Thu</dc:creator>
  <cp:lastModifiedBy>Sumyat Thu</cp:lastModifiedBy>
  <cp:revision>26</cp:revision>
  <dcterms:created xsi:type="dcterms:W3CDTF">2017-09-13T00:03:09Z</dcterms:created>
  <dcterms:modified xsi:type="dcterms:W3CDTF">2018-04-26T03:53:00Z</dcterms:modified>
</cp:coreProperties>
</file>