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9"/>
  </p:notesMasterIdLst>
  <p:sldIdLst>
    <p:sldId id="256" r:id="rId3"/>
    <p:sldId id="257" r:id="rId4"/>
    <p:sldId id="262"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8" autoAdjust="0"/>
    <p:restoredTop sz="65103" autoAdjust="0"/>
  </p:normalViewPr>
  <p:slideViewPr>
    <p:cSldViewPr snapToGrid="0">
      <p:cViewPr>
        <p:scale>
          <a:sx n="100" d="100"/>
          <a:sy n="100" d="100"/>
        </p:scale>
        <p:origin x="10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0BE31-BB0C-49E5-851F-6C5DFF883B11}" type="datetimeFigureOut">
              <a:rPr lang="en-US" smtClean="0"/>
              <a:t>6/3/17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04669E-9410-4564-B9D5-51542F1EF910}" type="slidenum">
              <a:rPr lang="en-US" smtClean="0"/>
              <a:t>‹#›</a:t>
            </a:fld>
            <a:endParaRPr lang="en-US"/>
          </a:p>
        </p:txBody>
      </p:sp>
    </p:spTree>
    <p:extLst>
      <p:ext uri="{BB962C8B-B14F-4D97-AF65-F5344CB8AC3E}">
        <p14:creationId xmlns:p14="http://schemas.microsoft.com/office/powerpoint/2010/main" val="174002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Do you have a specific assignment, sequence, lesson plan, or activity that foregrounds issues of diversity, race, and equity that inspires thoughtful, engaged response from your students?</a:t>
            </a:r>
          </a:p>
          <a:p>
            <a:pPr lvl="0"/>
            <a:r>
              <a:rPr lang="en-US" sz="1200" kern="1200" dirty="0">
                <a:solidFill>
                  <a:schemeClr val="tx1"/>
                </a:solidFill>
                <a:effectLst/>
                <a:latin typeface="+mn-lt"/>
                <a:ea typeface="+mn-ea"/>
                <a:cs typeface="+mn-cs"/>
              </a:rPr>
              <a:t>	Yes! All of them. As I tell my students social justice isn’t an add on. It is not something you talk about during black history month and then never again. It is the lens you choose to see the world through. So all of my teaching is teaching for social justice because that is the lens through which I teach regardless of the subject. My second semester 240 class is specifically called margins and centers, so to tie this first semester class to that our theme is American Ethnic English and Power, Perspective and Marginalizing the other. So while I am teaching them the skills that will help them master the Outcomes I am teaching them through this lens.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I always start the year with setting up class norms. I didn’t used to do this as I thought it was a waste of time. If you want to do this type of work in the classroom it is not a waste of time. They need to know how they are going to address difficult subject matter and they need to know how people are going to receive them if they bring up something controversial. So class norms are a staple of my intro week.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After this I actually start with helping them with their college essay. I know many students have paid to have someone walk them through this process, but I also know we have a very small percentage of our population that can not afford these services. I am trying to level the playing field here for students who don’t get help outside of school but who do (by being in this class) clearly hope to go on to higher education.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Then the first lesson I do after this pushes students to confront any hidden biases they have coming into the class. I have them read for homework Cabral’s 131 course syllabus, which is written in Hawaiian Creole (I don’t tell them this however, though it can be inferred from her short introduction in CFI before her piece). After they have read it I have them post on the discussion board what it was like reading it. The next day I do a short lesson on Hawaiian Creole which emphasizes the history, creation and the power and importance of Hawaiian Creole to many Hawaiian people. What they didn’t know is that I read their responses to Cabral’s course syllabus the night before and I made a list of all the words they used to describe Cabral’s course syllabus vs. all the words they used to describe American Standard English what most of them actually speak. I put both list on the board and tell them to discuss. </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Hawaiian Creole</a:t>
            </a:r>
          </a:p>
          <a:p>
            <a:pPr lvl="0"/>
            <a:r>
              <a:rPr lang="en-US" sz="1200" kern="1200" dirty="0">
                <a:solidFill>
                  <a:schemeClr val="tx1"/>
                </a:solidFill>
                <a:effectLst/>
                <a:latin typeface="+mn-lt"/>
                <a:ea typeface="+mn-ea"/>
                <a:cs typeface="+mn-cs"/>
              </a:rPr>
              <a:t>Simplistic</a:t>
            </a:r>
          </a:p>
          <a:p>
            <a:pPr lvl="0"/>
            <a:r>
              <a:rPr lang="en-US" sz="1200" kern="1200" dirty="0">
                <a:solidFill>
                  <a:schemeClr val="tx1"/>
                </a:solidFill>
                <a:effectLst/>
                <a:latin typeface="+mn-lt"/>
                <a:ea typeface="+mn-ea"/>
                <a:cs typeface="+mn-cs"/>
              </a:rPr>
              <a:t>Inappropriate to deliver important information</a:t>
            </a:r>
          </a:p>
          <a:p>
            <a:pPr lvl="0"/>
            <a:r>
              <a:rPr lang="en-US" sz="1200" kern="1200" dirty="0">
                <a:solidFill>
                  <a:schemeClr val="tx1"/>
                </a:solidFill>
                <a:effectLst/>
                <a:latin typeface="+mn-lt"/>
                <a:ea typeface="+mn-ea"/>
                <a:cs typeface="+mn-cs"/>
              </a:rPr>
              <a:t>Bad spelling</a:t>
            </a:r>
          </a:p>
          <a:p>
            <a:pPr lvl="0"/>
            <a:r>
              <a:rPr lang="en-US" sz="1200" kern="1200" dirty="0">
                <a:solidFill>
                  <a:schemeClr val="tx1"/>
                </a:solidFill>
                <a:effectLst/>
                <a:latin typeface="+mn-lt"/>
                <a:ea typeface="+mn-ea"/>
                <a:cs typeface="+mn-cs"/>
              </a:rPr>
              <a:t>Bad grammar</a:t>
            </a:r>
          </a:p>
          <a:p>
            <a:pPr lvl="0"/>
            <a:r>
              <a:rPr lang="en-US" sz="1200" kern="1200" dirty="0">
                <a:solidFill>
                  <a:schemeClr val="tx1"/>
                </a:solidFill>
                <a:effectLst/>
                <a:latin typeface="+mn-lt"/>
                <a:ea typeface="+mn-ea"/>
                <a:cs typeface="+mn-cs"/>
              </a:rPr>
              <a:t>Improper English</a:t>
            </a:r>
          </a:p>
          <a:p>
            <a:pPr lvl="0"/>
            <a:r>
              <a:rPr lang="en-US" sz="1200" kern="1200" dirty="0">
                <a:solidFill>
                  <a:schemeClr val="tx1"/>
                </a:solidFill>
                <a:effectLst/>
                <a:latin typeface="+mn-lt"/>
                <a:ea typeface="+mn-ea"/>
                <a:cs typeface="+mn-cs"/>
              </a:rPr>
              <a:t>Incorrect English</a:t>
            </a:r>
          </a:p>
          <a:p>
            <a:pPr lvl="0"/>
            <a:r>
              <a:rPr lang="en-US" sz="1200" kern="1200" dirty="0">
                <a:solidFill>
                  <a:schemeClr val="tx1"/>
                </a:solidFill>
                <a:effectLst/>
                <a:latin typeface="+mn-lt"/>
                <a:ea typeface="+mn-ea"/>
                <a:cs typeface="+mn-cs"/>
              </a:rPr>
              <a:t>Broken English</a:t>
            </a:r>
          </a:p>
          <a:p>
            <a:pPr lvl="0"/>
            <a:r>
              <a:rPr lang="en-US" sz="1200" kern="1200" dirty="0">
                <a:solidFill>
                  <a:schemeClr val="tx1"/>
                </a:solidFill>
                <a:effectLst/>
                <a:latin typeface="+mn-lt"/>
                <a:ea typeface="+mn-ea"/>
                <a:cs typeface="+mn-cs"/>
              </a:rPr>
              <a:t>It’s like speaking English with an accent</a:t>
            </a:r>
          </a:p>
          <a:p>
            <a:pPr lvl="0"/>
            <a:r>
              <a:rPr lang="en-US" sz="1200" kern="1200" dirty="0">
                <a:solidFill>
                  <a:schemeClr val="tx1"/>
                </a:solidFill>
                <a:effectLst/>
                <a:latin typeface="+mn-lt"/>
                <a:ea typeface="+mn-ea"/>
                <a:cs typeface="+mn-cs"/>
              </a:rPr>
              <a:t>Distracting</a:t>
            </a:r>
          </a:p>
          <a:p>
            <a:pPr lvl="0"/>
            <a:r>
              <a:rPr lang="en-US" sz="1200" kern="1200" dirty="0">
                <a:solidFill>
                  <a:schemeClr val="tx1"/>
                </a:solidFill>
                <a:effectLst/>
                <a:latin typeface="+mn-lt"/>
                <a:ea typeface="+mn-ea"/>
                <a:cs typeface="+mn-cs"/>
              </a:rPr>
              <a:t>Slave language </a:t>
            </a:r>
          </a:p>
          <a:p>
            <a:pPr lvl="0"/>
            <a:r>
              <a:rPr lang="en-US" sz="1200" kern="1200" dirty="0">
                <a:solidFill>
                  <a:schemeClr val="tx1"/>
                </a:solidFill>
                <a:effectLst/>
                <a:latin typeface="+mn-lt"/>
                <a:ea typeface="+mn-ea"/>
                <a:cs typeface="+mn-cs"/>
              </a:rPr>
              <a:t>Poorly written</a:t>
            </a:r>
          </a:p>
          <a:p>
            <a:pPr lvl="0"/>
            <a:r>
              <a:rPr lang="en-US" sz="1200" kern="1200" dirty="0">
                <a:solidFill>
                  <a:schemeClr val="tx1"/>
                </a:solidFill>
                <a:effectLst/>
                <a:latin typeface="+mn-lt"/>
                <a:ea typeface="+mn-ea"/>
                <a:cs typeface="+mn-cs"/>
              </a:rPr>
              <a:t>Not for white kids</a:t>
            </a:r>
          </a:p>
          <a:p>
            <a:pPr lvl="0"/>
            <a:r>
              <a:rPr lang="en-US" sz="1200" kern="1200" dirty="0">
                <a:solidFill>
                  <a:schemeClr val="tx1"/>
                </a:solidFill>
                <a:effectLst/>
                <a:latin typeface="+mn-lt"/>
                <a:ea typeface="+mn-ea"/>
                <a:cs typeface="+mn-cs"/>
              </a:rPr>
              <a:t>Not written by a white person</a:t>
            </a:r>
          </a:p>
          <a:p>
            <a:pPr lvl="0"/>
            <a:r>
              <a:rPr lang="en-US" sz="1200" kern="1200" dirty="0">
                <a:solidFill>
                  <a:schemeClr val="tx1"/>
                </a:solidFill>
                <a:effectLst/>
                <a:latin typeface="+mn-lt"/>
                <a:ea typeface="+mn-ea"/>
                <a:cs typeface="+mn-cs"/>
              </a:rPr>
              <a:t>Unintelligent</a:t>
            </a:r>
          </a:p>
          <a:p>
            <a:pPr lvl="0"/>
            <a:r>
              <a:rPr lang="en-US" sz="1200" kern="1200" dirty="0">
                <a:solidFill>
                  <a:schemeClr val="tx1"/>
                </a:solidFill>
                <a:effectLst/>
                <a:latin typeface="+mn-lt"/>
                <a:ea typeface="+mn-ea"/>
                <a:cs typeface="+mn-cs"/>
              </a:rPr>
              <a:t>Uneducated </a:t>
            </a:r>
          </a:p>
          <a:p>
            <a:pPr lvl="0"/>
            <a:r>
              <a:rPr lang="en-US" sz="1200" kern="1200" dirty="0">
                <a:solidFill>
                  <a:schemeClr val="tx1"/>
                </a:solidFill>
                <a:effectLst/>
                <a:latin typeface="+mn-lt"/>
                <a:ea typeface="+mn-ea"/>
                <a:cs typeface="+mn-cs"/>
              </a:rPr>
              <a:t>Joke/Humorous</a:t>
            </a:r>
          </a:p>
          <a:p>
            <a:pPr lvl="0"/>
            <a:r>
              <a:rPr lang="en-US" sz="1200" kern="1200" dirty="0">
                <a:solidFill>
                  <a:schemeClr val="tx1"/>
                </a:solidFill>
                <a:effectLst/>
                <a:latin typeface="+mn-lt"/>
                <a:ea typeface="+mn-ea"/>
                <a:cs typeface="+mn-cs"/>
              </a:rPr>
              <a:t>Slang/Ghetto</a:t>
            </a:r>
          </a:p>
          <a:p>
            <a:pPr lvl="0"/>
            <a:r>
              <a:rPr lang="en-US" sz="1200" kern="1200" dirty="0">
                <a:solidFill>
                  <a:schemeClr val="tx1"/>
                </a:solidFill>
                <a:effectLst/>
                <a:latin typeface="+mn-lt"/>
                <a:ea typeface="+mn-ea"/>
                <a:cs typeface="+mn-cs"/>
              </a:rPr>
              <a:t>Gang Language</a:t>
            </a:r>
          </a:p>
          <a:p>
            <a:pPr lvl="0"/>
            <a:r>
              <a:rPr lang="en-US" sz="1200" kern="1200" dirty="0">
                <a:solidFill>
                  <a:schemeClr val="tx1"/>
                </a:solidFill>
                <a:effectLst/>
                <a:latin typeface="+mn-lt"/>
                <a:ea typeface="+mn-ea"/>
                <a:cs typeface="+mn-cs"/>
              </a:rPr>
              <a:t>Weird </a:t>
            </a:r>
          </a:p>
          <a:p>
            <a:pPr lvl="0"/>
            <a:r>
              <a:rPr lang="en-US" sz="1200" kern="1200" dirty="0">
                <a:solidFill>
                  <a:schemeClr val="tx1"/>
                </a:solidFill>
                <a:effectLst/>
                <a:latin typeface="+mn-lt"/>
                <a:ea typeface="+mn-ea"/>
                <a:cs typeface="+mn-cs"/>
              </a:rPr>
              <a:t>What poor people speak</a:t>
            </a:r>
          </a:p>
          <a:p>
            <a:pPr lvl="0"/>
            <a:r>
              <a:rPr lang="en-US" sz="1200" kern="1200" dirty="0">
                <a:solidFill>
                  <a:schemeClr val="tx1"/>
                </a:solidFill>
                <a:effectLst/>
                <a:latin typeface="+mn-lt"/>
                <a:ea typeface="+mn-ea"/>
                <a:cs typeface="+mn-cs"/>
              </a:rPr>
              <a:t>It angers me</a:t>
            </a:r>
          </a:p>
          <a:p>
            <a:pPr lvl="0"/>
            <a:r>
              <a:rPr lang="en-US" sz="1200" kern="1200" dirty="0">
                <a:solidFill>
                  <a:schemeClr val="tx1"/>
                </a:solidFill>
                <a:effectLst/>
                <a:latin typeface="+mn-lt"/>
                <a:ea typeface="+mn-ea"/>
                <a:cs typeface="+mn-cs"/>
              </a:rPr>
              <a:t>Uncivilized</a:t>
            </a:r>
          </a:p>
          <a:p>
            <a:pPr lvl="0"/>
            <a:r>
              <a:rPr lang="en-US" sz="1200" kern="1200" dirty="0">
                <a:solidFill>
                  <a:schemeClr val="tx1"/>
                </a:solidFill>
                <a:effectLst/>
                <a:latin typeface="+mn-lt"/>
                <a:ea typeface="+mn-ea"/>
                <a:cs typeface="+mn-cs"/>
              </a:rPr>
              <a:t>First grade level</a:t>
            </a:r>
          </a:p>
          <a:p>
            <a:pPr lvl="0"/>
            <a:r>
              <a:rPr lang="en-US" sz="1200" kern="1200" dirty="0">
                <a:solidFill>
                  <a:schemeClr val="tx1"/>
                </a:solidFill>
                <a:effectLst/>
                <a:latin typeface="+mn-lt"/>
                <a:ea typeface="+mn-ea"/>
                <a:cs typeface="+mn-cs"/>
              </a:rPr>
              <a:t>Laid Back</a:t>
            </a:r>
          </a:p>
          <a:p>
            <a:pPr lvl="0"/>
            <a:r>
              <a:rPr lang="en-US" sz="1200" kern="1200" dirty="0">
                <a:solidFill>
                  <a:schemeClr val="tx1"/>
                </a:solidFill>
                <a:effectLst/>
                <a:latin typeface="+mn-lt"/>
                <a:ea typeface="+mn-ea"/>
                <a:cs typeface="+mn-cs"/>
              </a:rPr>
              <a:t>Colloquial</a:t>
            </a:r>
          </a:p>
          <a:p>
            <a:pPr lvl="0"/>
            <a:r>
              <a:rPr lang="en-US" sz="1200" kern="1200" dirty="0">
                <a:solidFill>
                  <a:schemeClr val="tx1"/>
                </a:solidFill>
                <a:effectLst/>
                <a:latin typeface="+mn-lt"/>
                <a:ea typeface="+mn-ea"/>
                <a:cs typeface="+mn-cs"/>
              </a:rPr>
              <a:t>Not written by someone with a master’s degree</a:t>
            </a:r>
          </a:p>
          <a:p>
            <a:pPr lvl="0"/>
            <a:r>
              <a:rPr lang="en-US" sz="1200" kern="1200" dirty="0">
                <a:solidFill>
                  <a:schemeClr val="tx1"/>
                </a:solidFill>
                <a:effectLst/>
                <a:latin typeface="+mn-lt"/>
                <a:ea typeface="+mn-ea"/>
                <a:cs typeface="+mn-cs"/>
              </a:rPr>
              <a:t>Ignorant</a:t>
            </a:r>
          </a:p>
          <a:p>
            <a:pPr lvl="0"/>
            <a:r>
              <a:rPr lang="en-US" sz="1200" kern="1200" dirty="0">
                <a:solidFill>
                  <a:schemeClr val="tx1"/>
                </a:solidFill>
                <a:effectLst/>
                <a:latin typeface="+mn-lt"/>
                <a:ea typeface="+mn-ea"/>
                <a:cs typeface="+mn-cs"/>
              </a:rPr>
              <a:t>Ebonics</a:t>
            </a:r>
          </a:p>
          <a:p>
            <a:pPr lvl="0"/>
            <a:r>
              <a:rPr lang="en-US" sz="1200" kern="1200" dirty="0">
                <a:solidFill>
                  <a:schemeClr val="tx1"/>
                </a:solidFill>
                <a:effectLst/>
                <a:latin typeface="+mn-lt"/>
                <a:ea typeface="+mn-ea"/>
                <a:cs typeface="+mn-cs"/>
              </a:rPr>
              <a:t>Unprofessional</a:t>
            </a:r>
          </a:p>
          <a:p>
            <a:pPr lvl="0"/>
            <a:r>
              <a:rPr lang="en-US" sz="1200" kern="1200" dirty="0">
                <a:solidFill>
                  <a:schemeClr val="tx1"/>
                </a:solidFill>
                <a:effectLst/>
                <a:latin typeface="+mn-lt"/>
                <a:ea typeface="+mn-ea"/>
                <a:cs typeface="+mn-cs"/>
              </a:rPr>
              <a:t>Ebonics/stereotypical Jamaican/Indian accent</a:t>
            </a:r>
          </a:p>
          <a:p>
            <a:pPr lvl="0"/>
            <a:r>
              <a:rPr lang="en-US" sz="1200" kern="1200" dirty="0">
                <a:solidFill>
                  <a:schemeClr val="tx1"/>
                </a:solidFill>
                <a:effectLst/>
                <a:latin typeface="+mn-lt"/>
                <a:ea typeface="+mn-ea"/>
                <a:cs typeface="+mn-cs"/>
              </a:rPr>
              <a:t>Terrible English</a:t>
            </a:r>
          </a:p>
          <a:p>
            <a:pPr lvl="0"/>
            <a:r>
              <a:rPr lang="en-US" sz="1200" kern="1200" dirty="0">
                <a:solidFill>
                  <a:schemeClr val="tx1"/>
                </a:solidFill>
                <a:effectLst/>
                <a:latin typeface="+mn-lt"/>
                <a:ea typeface="+mn-ea"/>
                <a:cs typeface="+mn-cs"/>
              </a:rPr>
              <a:t>Sounds like a special needs person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American Standard English</a:t>
            </a:r>
          </a:p>
          <a:p>
            <a:pPr lvl="0"/>
            <a:r>
              <a:rPr lang="en-US" sz="1200" kern="1200" dirty="0">
                <a:solidFill>
                  <a:schemeClr val="tx1"/>
                </a:solidFill>
                <a:effectLst/>
                <a:latin typeface="+mn-lt"/>
                <a:ea typeface="+mn-ea"/>
                <a:cs typeface="+mn-cs"/>
              </a:rPr>
              <a:t>Proper English</a:t>
            </a:r>
          </a:p>
          <a:p>
            <a:pPr lvl="0"/>
            <a:r>
              <a:rPr lang="en-US" sz="1200" kern="1200" dirty="0">
                <a:solidFill>
                  <a:schemeClr val="tx1"/>
                </a:solidFill>
                <a:effectLst/>
                <a:latin typeface="+mn-lt"/>
                <a:ea typeface="+mn-ea"/>
                <a:cs typeface="+mn-cs"/>
              </a:rPr>
              <a:t>Correct English</a:t>
            </a:r>
          </a:p>
          <a:p>
            <a:pPr lvl="0"/>
            <a:r>
              <a:rPr lang="en-US" sz="1200" kern="1200" dirty="0">
                <a:solidFill>
                  <a:schemeClr val="tx1"/>
                </a:solidFill>
                <a:effectLst/>
                <a:latin typeface="+mn-lt"/>
                <a:ea typeface="+mn-ea"/>
                <a:cs typeface="+mn-cs"/>
              </a:rPr>
              <a:t>For Educated People</a:t>
            </a:r>
          </a:p>
          <a:p>
            <a:pPr lvl="0"/>
            <a:r>
              <a:rPr lang="en-US" sz="1200" kern="1200" dirty="0">
                <a:solidFill>
                  <a:schemeClr val="tx1"/>
                </a:solidFill>
                <a:effectLst/>
                <a:latin typeface="+mn-lt"/>
                <a:ea typeface="+mn-ea"/>
                <a:cs typeface="+mn-cs"/>
              </a:rPr>
              <a:t>Normal English</a:t>
            </a:r>
          </a:p>
          <a:p>
            <a:pPr lvl="0"/>
            <a:r>
              <a:rPr lang="en-US" sz="1200" kern="1200" dirty="0">
                <a:solidFill>
                  <a:schemeClr val="tx1"/>
                </a:solidFill>
                <a:effectLst/>
                <a:latin typeface="+mn-lt"/>
                <a:ea typeface="+mn-ea"/>
                <a:cs typeface="+mn-cs"/>
              </a:rPr>
              <a:t>What everyone Speaks</a:t>
            </a:r>
          </a:p>
          <a:p>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 conversation usually involves students being surprised, concerned and a little embarrassed. We have always ended up having a really fruitful discussion about bias, power, privilege and language. If I told them in advance that I was going to do this then many of them would have cloaked how they addressed this other language in more polite terms and the opportunity to have them reflect on where they are with diversity would have been lost. For students to really engage with social justice curriculum they need to stop and take a moment to see where they are with these different topics personally. Students have a hard time with self reflection particularly because their brain development but also because we don’t encourage it in our society. So forcing them to face themselves helps push them there. This technique of revealing the bias or societal construct then digging into how we got there as an individual or as a society is something I use whenever I am introducing a new topic. Whether it be race, gender, class sexuality or identity. I always start with the hidden biases or hidden rules that institutionalize power while at the same time institutionalizing marginalization. I also take this opportunity to set up how we are going to discuss these topics throughout the year. Doing this work is really difficult because I start out with two kinds of students: Egg Shells (where most of them are) people who say nothing thus don’t engage with the topics because they re so afraid of being wrong or being called a racist or a sexist and Irresponsibility Bold (fewer in this class) where they say whatever comes to mind regardless of who it may hurt and not caring if someone expresses that hurt. So I want to teach them how we ‘talk to each other’ and how we ‘talk about these issues’. After we have discussed the words I ask them: </a:t>
            </a:r>
          </a:p>
          <a:p>
            <a:pPr lvl="0"/>
            <a:r>
              <a:rPr lang="en-US" sz="1200" kern="1200" dirty="0">
                <a:solidFill>
                  <a:schemeClr val="tx1"/>
                </a:solidFill>
                <a:effectLst/>
                <a:latin typeface="+mn-lt"/>
                <a:ea typeface="+mn-ea"/>
                <a:cs typeface="+mn-cs"/>
              </a:rPr>
              <a:t>Why did I have you all do this? Was I trying to embarrass you or make you feel bad?</a:t>
            </a:r>
          </a:p>
          <a:p>
            <a:pPr lvl="0"/>
            <a:r>
              <a:rPr lang="en-US" sz="1200" kern="1200" dirty="0">
                <a:solidFill>
                  <a:schemeClr val="tx1"/>
                </a:solidFill>
                <a:effectLst/>
                <a:latin typeface="+mn-lt"/>
                <a:ea typeface="+mn-ea"/>
                <a:cs typeface="+mn-cs"/>
              </a:rPr>
              <a:t>If someone criticizes your thinking how should you feel? How should you respond? </a:t>
            </a:r>
          </a:p>
          <a:p>
            <a:pPr lvl="0"/>
            <a:r>
              <a:rPr lang="en-US" sz="1200" kern="1200" dirty="0">
                <a:solidFill>
                  <a:schemeClr val="tx1"/>
                </a:solidFill>
                <a:effectLst/>
                <a:latin typeface="+mn-lt"/>
                <a:ea typeface="+mn-ea"/>
                <a:cs typeface="+mn-cs"/>
              </a:rPr>
              <a:t>If you disagree with someone how should you address that disagreement</a:t>
            </a:r>
          </a:p>
          <a:p>
            <a:pPr lvl="0"/>
            <a:r>
              <a:rPr lang="en-US" sz="1200" kern="1200" dirty="0">
                <a:solidFill>
                  <a:schemeClr val="tx1"/>
                </a:solidFill>
                <a:effectLst/>
                <a:latin typeface="+mn-lt"/>
                <a:ea typeface="+mn-ea"/>
                <a:cs typeface="+mn-cs"/>
              </a:rPr>
              <a:t>If your peer or I disagrees with you am I attacking you?</a:t>
            </a:r>
          </a:p>
          <a:p>
            <a:pPr lvl="0"/>
            <a:r>
              <a:rPr lang="en-US" sz="1200" kern="1200" dirty="0">
                <a:solidFill>
                  <a:schemeClr val="tx1"/>
                </a:solidFill>
                <a:effectLst/>
                <a:latin typeface="+mn-lt"/>
                <a:ea typeface="+mn-ea"/>
                <a:cs typeface="+mn-cs"/>
              </a:rPr>
              <a:t>If you are the only one who feels a certain way in the classroom does that mean you should keep your ideas to yourself?</a:t>
            </a:r>
          </a:p>
          <a:p>
            <a:pPr lvl="0"/>
            <a:r>
              <a:rPr lang="en-US" sz="1200" kern="1200" dirty="0">
                <a:solidFill>
                  <a:schemeClr val="tx1"/>
                </a:solidFill>
                <a:effectLst/>
                <a:latin typeface="+mn-lt"/>
                <a:ea typeface="+mn-ea"/>
                <a:cs typeface="+mn-cs"/>
              </a:rPr>
              <a:t>If I as the teacher disagree with you does that mean you automatically have to believe what I say? How does power and privilege manifest itself in this classroom?</a:t>
            </a:r>
          </a:p>
          <a:p>
            <a:r>
              <a:rPr lang="en-US" sz="1200" kern="1200" dirty="0">
                <a:solidFill>
                  <a:schemeClr val="tx1"/>
                </a:solidFill>
                <a:effectLst/>
                <a:latin typeface="+mn-lt"/>
                <a:ea typeface="+mn-ea"/>
                <a:cs typeface="+mn-cs"/>
              </a:rPr>
              <a:t>I think the last question is really important because it also allows me to acknowledge the power I have in the classroom. Yes I am a marginalized person in the world and in my school, BUT I am a position of power in my classroom. I want to acknowledge that to make it visible so they feel comfortable enough participating regardless of that power. In the past students who did not feel comfortable instead of engaging with me chose to voice their opinions outside of class in an unproductive manner, calling the class the black power class or the I hate men class whenever they got a bad grade on something. This is unproductive because those students are going to stay in that mindset whenever they encounter difference or something that doesn’t conform to their world view. What they did was find the part of me that was marginalized and use that as a way to complain in order to avoid their own discomfort with these topics.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After this both sequences focuses on different American Ethnic </a:t>
            </a:r>
            <a:r>
              <a:rPr lang="en-US" sz="1200" kern="1200" dirty="0" err="1">
                <a:solidFill>
                  <a:schemeClr val="tx1"/>
                </a:solidFill>
                <a:effectLst/>
                <a:latin typeface="+mn-lt"/>
                <a:ea typeface="+mn-ea"/>
                <a:cs typeface="+mn-cs"/>
              </a:rPr>
              <a:t>Englishes</a:t>
            </a:r>
            <a:r>
              <a:rPr lang="en-US" sz="1200" kern="1200" dirty="0">
                <a:solidFill>
                  <a:schemeClr val="tx1"/>
                </a:solidFill>
                <a:effectLst/>
                <a:latin typeface="+mn-lt"/>
                <a:ea typeface="+mn-ea"/>
                <a:cs typeface="+mn-cs"/>
              </a:rPr>
              <a:t> and how the different languages we speak impacts Power, Perspective and Marginalizing the other. All of the papers are based around this theme, with their second major paper allowing them to pick their own topic within the realm of power, privilege and marginalizing the other. </a:t>
            </a:r>
          </a:p>
          <a:p>
            <a:endParaRPr lang="en-US" dirty="0"/>
          </a:p>
        </p:txBody>
      </p:sp>
      <p:sp>
        <p:nvSpPr>
          <p:cNvPr id="4" name="Slide Number Placeholder 3"/>
          <p:cNvSpPr>
            <a:spLocks noGrp="1"/>
          </p:cNvSpPr>
          <p:nvPr>
            <p:ph type="sldNum" sz="quarter" idx="10"/>
          </p:nvPr>
        </p:nvSpPr>
        <p:spPr/>
        <p:txBody>
          <a:bodyPr/>
          <a:lstStyle/>
          <a:p>
            <a:fld id="{9504669E-9410-4564-B9D5-51542F1EF910}" type="slidenum">
              <a:rPr lang="en-US" smtClean="0"/>
              <a:t>2</a:t>
            </a:fld>
            <a:endParaRPr lang="en-US"/>
          </a:p>
        </p:txBody>
      </p:sp>
    </p:spTree>
    <p:extLst>
      <p:ext uri="{BB962C8B-B14F-4D97-AF65-F5344CB8AC3E}">
        <p14:creationId xmlns:p14="http://schemas.microsoft.com/office/powerpoint/2010/main" val="310639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questions</a:t>
            </a:r>
            <a:r>
              <a:rPr lang="en-US" baseline="0" dirty="0"/>
              <a:t> to ask as the teacher after their reflection</a:t>
            </a:r>
          </a:p>
          <a:p>
            <a:pPr marL="228600" indent="-228600">
              <a:buAutoNum type="arabicPeriod"/>
            </a:pPr>
            <a:r>
              <a:rPr lang="en-US" baseline="0" dirty="0"/>
              <a:t>Why did I have you all do this? Was I trying to embarrass you or make you feel bad?</a:t>
            </a:r>
          </a:p>
          <a:p>
            <a:pPr marL="228600" indent="-228600">
              <a:buAutoNum type="arabicPeriod"/>
            </a:pPr>
            <a:r>
              <a:rPr lang="en-US" baseline="0" dirty="0"/>
              <a:t>If someone criticizes your thinking how should you feel? How should you respond? </a:t>
            </a:r>
          </a:p>
          <a:p>
            <a:pPr marL="228600" indent="-228600">
              <a:buAutoNum type="arabicPeriod"/>
            </a:pPr>
            <a:r>
              <a:rPr lang="en-US" baseline="0" dirty="0"/>
              <a:t>If you disagree with someone how should you address that disagreement</a:t>
            </a:r>
          </a:p>
          <a:p>
            <a:pPr marL="228600" indent="-228600">
              <a:buAutoNum type="arabicPeriod"/>
            </a:pPr>
            <a:r>
              <a:rPr lang="en-US" baseline="0" dirty="0"/>
              <a:t>If your peer or I disagrees with you am I attacking you?</a:t>
            </a:r>
          </a:p>
          <a:p>
            <a:pPr marL="228600" indent="-228600">
              <a:buAutoNum type="arabicPeriod"/>
            </a:pPr>
            <a:r>
              <a:rPr lang="en-US" baseline="0" dirty="0"/>
              <a:t>If you are the only one who feels a certain way in the classroom does that mean you should keep your ideas to yourself?</a:t>
            </a:r>
          </a:p>
          <a:p>
            <a:pPr marL="228600" indent="-228600">
              <a:buAutoNum type="arabicPeriod"/>
            </a:pPr>
            <a:r>
              <a:rPr lang="en-US" baseline="0" dirty="0"/>
              <a:t>If I as the teacher disagree with your does that mean you automatically have to believe what I say? How does power and privilege manifest itself in this classroom?</a:t>
            </a:r>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C3393FE-3EA4-4FF0-8906-27384259ECEC}"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3006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Working in a school and with students where I am a minority and where my students have been part of the center for the most part is incredibly challenging. As the story suggests above there has been some push back from students and even some parents ( I got a letter this year from a parent who objected to the fact that I was teaching about LGBTQ people as if they were actual equal human beings instead of people with a mental illness). I have found the best way to deal with is to address is head on. If I don’t hear about it with this group of students until the end of the year, I use it as a teaching moment for my next group. It is important to let them know from the beginning that discussing these things are going to be uncomfortable and that that is okay, how do we work through this discomfort. I have found that in many ways my marginalities have worked for me. Brining my own stories into the classroom helps make what they are learning less remote or ‘out there’ and also encourages the students who also feel marginalized to feel comfortable enough to share their stories without feeling like they have to speak for their group. Also pointing out where I am not marginalized and where when teaching about these topics that I don’t have a personal connection to comes from a place of privilege thus I may say the wrong thing or make mistakes, this  helps students feel comfortable enough to say the wrong thing, make mistakes or correct each other. Knowing that it is all in service of making us all better humans. When you meet student resistance it is important to engage with it, ask them why? Where are they coming from? Many times have the lessons that reveal where they are coming from first helps avoid resistance because it is already revealed to them, but if that doesn’t work engage in a discussion. This can be with the whole class where people bounce ideas around, or it can be one on one if need be but the most important thing is to not shut the student down. Help them better understand why they feel resistant. If they are simply being resistant just to be an asshole then, yea shut it down, but if they are genuinely ignorant, it is better to help them work their way out of that ignorance.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Before I teach anything that I don’t have a personal connection to I do a lot of research. How has this topic been taught before? Who has taught it? Are they credible? Are they speaking from a place of privilege or are they speaking from experience and research? If there is a lesson I am going to do that I am unsure about I ask my colleagues or other experts who have more experience with the topic than I do. When creating the unit around LGBTQ issues I went to our Pride club advisor and worked with the Pride club to bring in issues and topics and resources that they felt were vital for this unit. The most important part of doing this work is to first know that you DON’T know and being willing and humble enough to find out</a:t>
            </a:r>
            <a:endParaRPr lang="en-US" dirty="0"/>
          </a:p>
        </p:txBody>
      </p:sp>
      <p:sp>
        <p:nvSpPr>
          <p:cNvPr id="4" name="Slide Number Placeholder 3"/>
          <p:cNvSpPr>
            <a:spLocks noGrp="1"/>
          </p:cNvSpPr>
          <p:nvPr>
            <p:ph type="sldNum" sz="quarter" idx="10"/>
          </p:nvPr>
        </p:nvSpPr>
        <p:spPr/>
        <p:txBody>
          <a:bodyPr/>
          <a:lstStyle/>
          <a:p>
            <a:fld id="{9504669E-9410-4564-B9D5-51542F1EF910}" type="slidenum">
              <a:rPr lang="en-US" smtClean="0"/>
              <a:t>4</a:t>
            </a:fld>
            <a:endParaRPr lang="en-US"/>
          </a:p>
        </p:txBody>
      </p:sp>
    </p:spTree>
    <p:extLst>
      <p:ext uri="{BB962C8B-B14F-4D97-AF65-F5344CB8AC3E}">
        <p14:creationId xmlns:p14="http://schemas.microsoft.com/office/powerpoint/2010/main" val="3677118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school has come a long way in the 9 years I have been there. When I first pushed for these topics to be represented in the curriculum no one really was listening so I just started to do it on my own which eventually led to me teaching this class. With the huge student support the class has gotten and with students asking other teachers ‘why am I just now talking about how damaging gender constructs are?” ‘ why am I just now reading a book by a Chinese author?’ our department and our administration has slowly started to integrate more diverse topics into their teaching. This year admin even approved for me to teach a Social Justice Pedagogy class to some of our staff.  And the Humanities department has made it one of their core values. I am still pushing for the school to look at its own practices in general however. For example: I still have been pushing for the hiring of more diverse teachers, but we just hired 4 new teachers in our department and once again none of them are people of color. So that makes a department of 25 white people and 1 biracial person. I have expressed my frustration and have also applied for a district equity team because I think this is once again an issue that I will have to solve myself. I also know that not all of our staff supports inclusion, equity and diversity, and others are well meaning but they are in the stage of believing they know everything thus won’t try to be better at teaching this way, but the more new staff we get who are focused on these topics the more change we will see. </a:t>
            </a:r>
          </a:p>
          <a:p>
            <a:endParaRPr lang="en-US" dirty="0"/>
          </a:p>
        </p:txBody>
      </p:sp>
      <p:sp>
        <p:nvSpPr>
          <p:cNvPr id="4" name="Slide Number Placeholder 3"/>
          <p:cNvSpPr>
            <a:spLocks noGrp="1"/>
          </p:cNvSpPr>
          <p:nvPr>
            <p:ph type="sldNum" sz="quarter" idx="10"/>
          </p:nvPr>
        </p:nvSpPr>
        <p:spPr/>
        <p:txBody>
          <a:bodyPr/>
          <a:lstStyle/>
          <a:p>
            <a:fld id="{9504669E-9410-4564-B9D5-51542F1EF910}" type="slidenum">
              <a:rPr lang="en-US" smtClean="0"/>
              <a:t>5</a:t>
            </a:fld>
            <a:endParaRPr lang="en-US"/>
          </a:p>
        </p:txBody>
      </p:sp>
    </p:spTree>
    <p:extLst>
      <p:ext uri="{BB962C8B-B14F-4D97-AF65-F5344CB8AC3E}">
        <p14:creationId xmlns:p14="http://schemas.microsoft.com/office/powerpoint/2010/main" val="211125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semester we use CFI quite heavily for their homework readings. It is a great resources to find readings that deal with social justice. I also have them do a daily journal where I have them read different newspaper articles or scholarly articles I have read that deal with the topics as well. They read an article then they connect it to the ideas we have been discussing and reading about. In this way they see how these ideas play out in the real world and in different context. They are just ideas for our ivory tower. Particularly if the article deals with something in a similar demographic or even at school. Again I want them to see it is not a problem ‘out there’ that doesn’t effect them. It is a problem right where they are and they have the power to change it.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reading from CFI I would highly recommend you include to help make that bridge between high school and college is Arts of the Contact Zone by Mary Louise Pratt. It is an advanced reading, definitely college level, but the ideas are important to the topics they are grappling with as high schoolers and will continue to grapple with as they go on to a college campus that will have a wide variety of people. I have them read it on their own, then they do a close read with a small group and present that close reading to the class, then I do a lecture on in, then if frames their next two Short Assignments to set them up for their MP2.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try to mix complex pieces that are college level reading, with simple pieces more their speed. All of which we discuss before they write. Discussion is a key component of my classroom. If we read something we will discuss it. In the discussions we sit in a circle and people speak. They don’t raise their hands, they just speak to each other. Again I want them to practice this college level engagement with the material, with a little high school encouragement as they do get points for participating. Also I also have 1 or 2 students who just wont say anything so if they ask I will let them respond in writing to the discussion questions. </a:t>
            </a:r>
          </a:p>
          <a:p>
            <a:endParaRPr lang="en-US" dirty="0"/>
          </a:p>
        </p:txBody>
      </p:sp>
      <p:sp>
        <p:nvSpPr>
          <p:cNvPr id="4" name="Slide Number Placeholder 3"/>
          <p:cNvSpPr>
            <a:spLocks noGrp="1"/>
          </p:cNvSpPr>
          <p:nvPr>
            <p:ph type="sldNum" sz="quarter" idx="10"/>
          </p:nvPr>
        </p:nvSpPr>
        <p:spPr/>
        <p:txBody>
          <a:bodyPr/>
          <a:lstStyle/>
          <a:p>
            <a:fld id="{9504669E-9410-4564-B9D5-51542F1EF910}" type="slidenum">
              <a:rPr lang="en-US" smtClean="0"/>
              <a:t>6</a:t>
            </a:fld>
            <a:endParaRPr lang="en-US"/>
          </a:p>
        </p:txBody>
      </p:sp>
    </p:spTree>
    <p:extLst>
      <p:ext uri="{BB962C8B-B14F-4D97-AF65-F5344CB8AC3E}">
        <p14:creationId xmlns:p14="http://schemas.microsoft.com/office/powerpoint/2010/main" val="97928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7D76FD7-E11E-45E7-8F7C-06C178D36D3A}" type="datetimeFigureOut">
              <a:rPr lang="en-US" smtClean="0"/>
              <a:t>6/3/17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6B481E-859B-4BC4-8267-E19C9A7EC311}" type="slidenum">
              <a:rPr lang="en-US" smtClean="0"/>
              <a:t>‹#›</a:t>
            </a:fld>
            <a:endParaRPr lang="en-US"/>
          </a:p>
        </p:txBody>
      </p:sp>
    </p:spTree>
    <p:extLst>
      <p:ext uri="{BB962C8B-B14F-4D97-AF65-F5344CB8AC3E}">
        <p14:creationId xmlns:p14="http://schemas.microsoft.com/office/powerpoint/2010/main" val="138689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D76FD7-E11E-45E7-8F7C-06C178D36D3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53637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A7D76FD7-E11E-45E7-8F7C-06C178D36D3A}" type="datetimeFigureOut">
              <a:rPr lang="en-US" smtClean="0"/>
              <a:t>6/3/17</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6B481E-859B-4BC4-8267-E19C9A7EC311}" type="slidenum">
              <a:rPr lang="en-US" smtClean="0"/>
              <a:t>‹#›</a:t>
            </a:fld>
            <a:endParaRPr lang="en-US"/>
          </a:p>
        </p:txBody>
      </p:sp>
    </p:spTree>
    <p:extLst>
      <p:ext uri="{BB962C8B-B14F-4D97-AF65-F5344CB8AC3E}">
        <p14:creationId xmlns:p14="http://schemas.microsoft.com/office/powerpoint/2010/main" val="82164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E08C54C-3A29-44E9-B002-97938D814F8B}" type="datetimeFigureOut">
              <a:rPr lang="en-US" smtClean="0"/>
              <a:t>6/3/17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2FBABA9-EE32-4155-95EE-01AC9D9915D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7483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8C54C-3A29-44E9-B002-97938D814F8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1972603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08C54C-3A29-44E9-B002-97938D814F8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113283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E08C54C-3A29-44E9-B002-97938D814F8B}"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BABA9-EE32-4155-95EE-01AC9D9915D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5933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08C54C-3A29-44E9-B002-97938D814F8B}"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2650812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08C54C-3A29-44E9-B002-97938D814F8B}"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710173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8C54C-3A29-44E9-B002-97938D814F8B}"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3266836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08C54C-3A29-44E9-B002-97938D814F8B}" type="datetimeFigureOut">
              <a:rPr lang="en-US" smtClean="0"/>
              <a:t>6/3/17</a:t>
            </a:fld>
            <a:endParaRPr lang="en-US"/>
          </a:p>
        </p:txBody>
      </p:sp>
      <p:sp>
        <p:nvSpPr>
          <p:cNvPr id="7" name="Slide Number Placeholder 6"/>
          <p:cNvSpPr>
            <a:spLocks noGrp="1"/>
          </p:cNvSpPr>
          <p:nvPr>
            <p:ph type="sldNum" sz="quarter" idx="12"/>
          </p:nvPr>
        </p:nvSpPr>
        <p:spPr/>
        <p:txBody>
          <a:bodyPr/>
          <a:lstStyle/>
          <a:p>
            <a:fld id="{F2FBABA9-EE32-4155-95EE-01AC9D9915D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22508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D76FD7-E11E-45E7-8F7C-06C178D36D3A}"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2043032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08C54C-3A29-44E9-B002-97938D814F8B}" type="datetimeFigureOut">
              <a:rPr lang="en-US" smtClean="0"/>
              <a:t>6/3/17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17681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8C54C-3A29-44E9-B002-97938D814F8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690398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08C54C-3A29-44E9-B002-97938D814F8B}" type="datetimeFigureOut">
              <a:rPr lang="en-US" smtClean="0"/>
              <a:t>6/3/17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BABA9-EE32-4155-95EE-01AC9D9915D0}" type="slidenum">
              <a:rPr lang="en-US" smtClean="0"/>
              <a:t>‹#›</a:t>
            </a:fld>
            <a:endParaRPr lang="en-US"/>
          </a:p>
        </p:txBody>
      </p:sp>
    </p:spTree>
    <p:extLst>
      <p:ext uri="{BB962C8B-B14F-4D97-AF65-F5344CB8AC3E}">
        <p14:creationId xmlns:p14="http://schemas.microsoft.com/office/powerpoint/2010/main" val="415296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7D76FD7-E11E-45E7-8F7C-06C178D36D3A}" type="datetimeFigureOut">
              <a:rPr lang="en-US" smtClean="0"/>
              <a:t>6/3/17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6B481E-859B-4BC4-8267-E19C9A7EC311}" type="slidenum">
              <a:rPr lang="en-US" smtClean="0"/>
              <a:t>‹#›</a:t>
            </a:fld>
            <a:endParaRPr lang="en-US"/>
          </a:p>
        </p:txBody>
      </p:sp>
    </p:spTree>
    <p:extLst>
      <p:ext uri="{BB962C8B-B14F-4D97-AF65-F5344CB8AC3E}">
        <p14:creationId xmlns:p14="http://schemas.microsoft.com/office/powerpoint/2010/main" val="281172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D76FD7-E11E-45E7-8F7C-06C178D36D3A}"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153282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D76FD7-E11E-45E7-8F7C-06C178D36D3A}" type="datetimeFigureOut">
              <a:rPr lang="en-US" smtClean="0"/>
              <a:t>6/3/17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335011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D76FD7-E11E-45E7-8F7C-06C178D36D3A}" type="datetimeFigureOut">
              <a:rPr lang="en-US" smtClean="0"/>
              <a:t>6/3/17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193763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76FD7-E11E-45E7-8F7C-06C178D36D3A}" type="datetimeFigureOut">
              <a:rPr lang="en-US" smtClean="0"/>
              <a:t>6/3/17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2541688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7D76FD7-E11E-45E7-8F7C-06C178D36D3A}" type="datetimeFigureOut">
              <a:rPr lang="en-US" smtClean="0"/>
              <a:t>6/3/17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16B481E-859B-4BC4-8267-E19C9A7EC311}" type="slidenum">
              <a:rPr lang="en-US" smtClean="0"/>
              <a:t>‹#›</a:t>
            </a:fld>
            <a:endParaRPr lang="en-US"/>
          </a:p>
        </p:txBody>
      </p:sp>
    </p:spTree>
    <p:extLst>
      <p:ext uri="{BB962C8B-B14F-4D97-AF65-F5344CB8AC3E}">
        <p14:creationId xmlns:p14="http://schemas.microsoft.com/office/powerpoint/2010/main" val="133380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D76FD7-E11E-45E7-8F7C-06C178D36D3A}" type="datetimeFigureOut">
              <a:rPr lang="en-US" smtClean="0"/>
              <a:t>6/3/17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B481E-859B-4BC4-8267-E19C9A7EC311}" type="slidenum">
              <a:rPr lang="en-US" smtClean="0"/>
              <a:t>‹#›</a:t>
            </a:fld>
            <a:endParaRPr lang="en-US"/>
          </a:p>
        </p:txBody>
      </p:sp>
    </p:spTree>
    <p:extLst>
      <p:ext uri="{BB962C8B-B14F-4D97-AF65-F5344CB8AC3E}">
        <p14:creationId xmlns:p14="http://schemas.microsoft.com/office/powerpoint/2010/main" val="36632890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A7D76FD7-E11E-45E7-8F7C-06C178D36D3A}" type="datetimeFigureOut">
              <a:rPr lang="en-US" smtClean="0"/>
              <a:t>6/3/17</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E16B481E-859B-4BC4-8267-E19C9A7EC311}"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406577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E08C54C-3A29-44E9-B002-97938D814F8B}" type="datetimeFigureOut">
              <a:rPr lang="en-US" smtClean="0"/>
              <a:t>6/3/17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2FBABA9-EE32-4155-95EE-01AC9D9915D0}" type="slidenum">
              <a:rPr lang="en-US" smtClean="0"/>
              <a:t>‹#›</a:t>
            </a:fld>
            <a:endParaRPr lang="en-US"/>
          </a:p>
        </p:txBody>
      </p:sp>
    </p:spTree>
    <p:extLst>
      <p:ext uri="{BB962C8B-B14F-4D97-AF65-F5344CB8AC3E}">
        <p14:creationId xmlns:p14="http://schemas.microsoft.com/office/powerpoint/2010/main" val="353742436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horner@lws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Who am I?</a:t>
            </a:r>
          </a:p>
        </p:txBody>
      </p:sp>
      <p:sp>
        <p:nvSpPr>
          <p:cNvPr id="5" name="Content Placeholder 4"/>
          <p:cNvSpPr>
            <a:spLocks noGrp="1"/>
          </p:cNvSpPr>
          <p:nvPr>
            <p:ph idx="1"/>
          </p:nvPr>
        </p:nvSpPr>
        <p:spPr/>
        <p:txBody>
          <a:bodyPr/>
          <a:lstStyle/>
          <a:p>
            <a:pPr>
              <a:buFont typeface="Arial" panose="020B0604020202020204" pitchFamily="34" charset="0"/>
              <a:buChar char="•"/>
            </a:pPr>
            <a:r>
              <a:rPr lang="en-US" dirty="0"/>
              <a:t>Rachelle Horner (</a:t>
            </a:r>
            <a:r>
              <a:rPr lang="en-US" dirty="0">
                <a:hlinkClick r:id="rId2"/>
              </a:rPr>
              <a:t>rhorner@lwsd.org</a:t>
            </a:r>
            <a:r>
              <a:rPr lang="en-US" dirty="0"/>
              <a:t>, feel free to email me if you have more questions, or would like help planning/revising lessons)</a:t>
            </a:r>
          </a:p>
          <a:p>
            <a:pPr>
              <a:buFont typeface="Arial" panose="020B0604020202020204" pitchFamily="34" charset="0"/>
              <a:buChar char="•"/>
            </a:pPr>
            <a:r>
              <a:rPr lang="en-US" dirty="0"/>
              <a:t>Eastlake High School in Sammamish WA</a:t>
            </a:r>
          </a:p>
          <a:p>
            <a:pPr>
              <a:buFont typeface="Arial" panose="020B0604020202020204" pitchFamily="34" charset="0"/>
              <a:buChar char="•"/>
            </a:pPr>
            <a:r>
              <a:rPr lang="en-US" dirty="0"/>
              <a:t>9</a:t>
            </a:r>
            <a:r>
              <a:rPr lang="en-US" baseline="30000" dirty="0"/>
              <a:t>th</a:t>
            </a:r>
            <a:r>
              <a:rPr lang="en-US" dirty="0"/>
              <a:t> year teaching</a:t>
            </a:r>
          </a:p>
          <a:p>
            <a:pPr>
              <a:buFont typeface="Arial" panose="020B0604020202020204" pitchFamily="34" charset="0"/>
              <a:buChar char="•"/>
            </a:pPr>
            <a:r>
              <a:rPr lang="en-US" dirty="0"/>
              <a:t>AP US History/Honors English</a:t>
            </a:r>
          </a:p>
          <a:p>
            <a:pPr>
              <a:buFont typeface="Arial" panose="020B0604020202020204" pitchFamily="34" charset="0"/>
              <a:buChar char="•"/>
            </a:pPr>
            <a:r>
              <a:rPr lang="en-US" dirty="0"/>
              <a:t>UW Composition 131 and UW Comparative Literature 240</a:t>
            </a:r>
          </a:p>
        </p:txBody>
      </p:sp>
    </p:spTree>
    <p:extLst>
      <p:ext uri="{BB962C8B-B14F-4D97-AF65-F5344CB8AC3E}">
        <p14:creationId xmlns:p14="http://schemas.microsoft.com/office/powerpoint/2010/main" val="221958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Foregrounding issues of diversity, race, and equity that inspires thoughtful, engaged response from your students</a:t>
            </a:r>
          </a:p>
        </p:txBody>
      </p:sp>
      <p:sp>
        <p:nvSpPr>
          <p:cNvPr id="3" name="Content Placeholder 2"/>
          <p:cNvSpPr>
            <a:spLocks noGrp="1"/>
          </p:cNvSpPr>
          <p:nvPr>
            <p:ph idx="1"/>
          </p:nvPr>
        </p:nvSpPr>
        <p:spPr>
          <a:xfrm>
            <a:off x="581192" y="2853234"/>
            <a:ext cx="7989752" cy="3630795"/>
          </a:xfrm>
        </p:spPr>
        <p:txBody>
          <a:bodyPr>
            <a:normAutofit lnSpcReduction="10000"/>
          </a:bodyPr>
          <a:lstStyle/>
          <a:p>
            <a:pPr>
              <a:buFont typeface="Arial" panose="020B0604020202020204" pitchFamily="34" charset="0"/>
              <a:buChar char="•"/>
            </a:pPr>
            <a:r>
              <a:rPr lang="en-US" dirty="0"/>
              <a:t>I teach through the lens of social justice</a:t>
            </a:r>
          </a:p>
          <a:p>
            <a:pPr lvl="1">
              <a:buFont typeface="Arial" panose="020B0604020202020204" pitchFamily="34" charset="0"/>
              <a:buChar char="•"/>
            </a:pPr>
            <a:r>
              <a:rPr lang="en-US" dirty="0"/>
              <a:t>All of my lessons, and both sequences foreground these issues</a:t>
            </a:r>
          </a:p>
          <a:p>
            <a:pPr>
              <a:buFont typeface="Arial" panose="020B0604020202020204" pitchFamily="34" charset="0"/>
              <a:buChar char="•"/>
            </a:pPr>
            <a:r>
              <a:rPr lang="en-US" dirty="0"/>
              <a:t>How do I do this?</a:t>
            </a:r>
          </a:p>
          <a:p>
            <a:pPr lvl="1">
              <a:buFont typeface="Arial" panose="020B0604020202020204" pitchFamily="34" charset="0"/>
              <a:buChar char="•"/>
            </a:pPr>
            <a:r>
              <a:rPr lang="en-US" dirty="0"/>
              <a:t>Theme: American Ethnic English and Power, Privilege and Marginalizing the Other. </a:t>
            </a:r>
          </a:p>
          <a:p>
            <a:pPr lvl="1">
              <a:buFont typeface="Arial" panose="020B0604020202020204" pitchFamily="34" charset="0"/>
              <a:buChar char="•"/>
            </a:pPr>
            <a:r>
              <a:rPr lang="en-US" dirty="0"/>
              <a:t>Start the year with Class Norms</a:t>
            </a:r>
          </a:p>
          <a:p>
            <a:pPr>
              <a:buFont typeface="Arial" panose="020B0604020202020204" pitchFamily="34" charset="0"/>
              <a:buChar char="•"/>
            </a:pPr>
            <a:r>
              <a:rPr lang="en-US" dirty="0"/>
              <a:t>Example Lesson: Hawaiian Creole</a:t>
            </a:r>
          </a:p>
          <a:p>
            <a:pPr lvl="1">
              <a:buFont typeface="Arial" panose="020B0604020202020204" pitchFamily="34" charset="0"/>
              <a:buChar char="•"/>
            </a:pPr>
            <a:r>
              <a:rPr lang="en-US" dirty="0"/>
              <a:t>Reveals Biases (both individual and societal)- see next slide</a:t>
            </a:r>
          </a:p>
          <a:p>
            <a:pPr lvl="1">
              <a:buFont typeface="Arial" panose="020B0604020202020204" pitchFamily="34" charset="0"/>
              <a:buChar char="•"/>
            </a:pPr>
            <a:r>
              <a:rPr lang="en-US" dirty="0"/>
              <a:t>Allows for Self Reflection</a:t>
            </a:r>
          </a:p>
          <a:p>
            <a:pPr lvl="1">
              <a:buFont typeface="Arial" panose="020B0604020202020204" pitchFamily="34" charset="0"/>
              <a:buChar char="•"/>
            </a:pPr>
            <a:r>
              <a:rPr lang="en-US" dirty="0"/>
              <a:t>Creates a discussion for how we will ‘talk’ about difficult or controversial issues</a:t>
            </a:r>
          </a:p>
          <a:p>
            <a:pPr>
              <a:buFont typeface="Arial" panose="020B0604020202020204" pitchFamily="34" charset="0"/>
              <a:buChar char="•"/>
            </a:pPr>
            <a:r>
              <a:rPr lang="en-US" dirty="0"/>
              <a:t>Sequence One Calendar and assignments are on the UW </a:t>
            </a:r>
            <a:r>
              <a:rPr lang="en-US" dirty="0" err="1"/>
              <a:t>Engl</a:t>
            </a:r>
            <a:r>
              <a:rPr lang="en-US" dirty="0"/>
              <a:t> 131 workspace</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2064106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294967295"/>
          </p:nvPr>
        </p:nvSpPr>
        <p:spPr>
          <a:xfrm>
            <a:off x="4905031" y="1316168"/>
            <a:ext cx="3733800" cy="3505200"/>
          </a:xfrm>
          <a:prstGeom prst="rect">
            <a:avLst/>
          </a:prstGeom>
        </p:spPr>
        <p:txBody>
          <a:bodyPr/>
          <a:lstStyle/>
          <a:p>
            <a:pPr lvl="1"/>
            <a:r>
              <a:rPr lang="en-US" dirty="0"/>
              <a:t>Proper English</a:t>
            </a:r>
          </a:p>
          <a:p>
            <a:pPr lvl="1"/>
            <a:r>
              <a:rPr lang="en-US" dirty="0"/>
              <a:t>Correct English</a:t>
            </a:r>
          </a:p>
          <a:p>
            <a:pPr lvl="1"/>
            <a:r>
              <a:rPr lang="en-US" dirty="0"/>
              <a:t>For Educated People</a:t>
            </a:r>
          </a:p>
          <a:p>
            <a:pPr lvl="1"/>
            <a:r>
              <a:rPr lang="en-US" dirty="0"/>
              <a:t>Normal English</a:t>
            </a:r>
          </a:p>
          <a:p>
            <a:pPr lvl="1"/>
            <a:r>
              <a:rPr lang="en-US" dirty="0"/>
              <a:t>What everyone Speaks</a:t>
            </a:r>
          </a:p>
          <a:p>
            <a:endParaRPr lang="en-US" dirty="0"/>
          </a:p>
        </p:txBody>
      </p:sp>
      <p:sp>
        <p:nvSpPr>
          <p:cNvPr id="3" name="Content Placeholder 2"/>
          <p:cNvSpPr>
            <a:spLocks noGrp="1"/>
          </p:cNvSpPr>
          <p:nvPr>
            <p:ph sz="quarter" idx="4294967295"/>
          </p:nvPr>
        </p:nvSpPr>
        <p:spPr>
          <a:xfrm>
            <a:off x="76200" y="1219200"/>
            <a:ext cx="5257800" cy="5410200"/>
          </a:xfrm>
          <a:prstGeom prst="rect">
            <a:avLst/>
          </a:prstGeom>
        </p:spPr>
        <p:txBody>
          <a:bodyPr numCol="2">
            <a:normAutofit fontScale="85000" lnSpcReduction="20000"/>
          </a:bodyPr>
          <a:lstStyle/>
          <a:p>
            <a:pPr lvl="1"/>
            <a:r>
              <a:rPr lang="en-US" sz="1800" dirty="0"/>
              <a:t>Simplistic</a:t>
            </a:r>
          </a:p>
          <a:p>
            <a:pPr lvl="1"/>
            <a:r>
              <a:rPr lang="en-US" sz="1800" dirty="0">
                <a:solidFill>
                  <a:srgbClr val="FF0000"/>
                </a:solidFill>
              </a:rPr>
              <a:t>Inappropriate to deliver important information</a:t>
            </a:r>
          </a:p>
          <a:p>
            <a:pPr lvl="1"/>
            <a:r>
              <a:rPr lang="en-US" sz="1800" dirty="0">
                <a:solidFill>
                  <a:srgbClr val="FF0000"/>
                </a:solidFill>
              </a:rPr>
              <a:t>Bad spelling</a:t>
            </a:r>
          </a:p>
          <a:p>
            <a:pPr lvl="1"/>
            <a:r>
              <a:rPr lang="en-US" sz="1800" dirty="0">
                <a:solidFill>
                  <a:srgbClr val="FF0000"/>
                </a:solidFill>
              </a:rPr>
              <a:t>Bad grammar</a:t>
            </a:r>
          </a:p>
          <a:p>
            <a:pPr lvl="1"/>
            <a:r>
              <a:rPr lang="en-US" sz="1800" dirty="0"/>
              <a:t>Improper English</a:t>
            </a:r>
          </a:p>
          <a:p>
            <a:pPr lvl="1"/>
            <a:r>
              <a:rPr lang="en-US" sz="1800" dirty="0"/>
              <a:t>Incorrect English</a:t>
            </a:r>
          </a:p>
          <a:p>
            <a:pPr lvl="1"/>
            <a:r>
              <a:rPr lang="en-US" sz="1800" dirty="0">
                <a:solidFill>
                  <a:srgbClr val="FF0000"/>
                </a:solidFill>
              </a:rPr>
              <a:t>Broken English</a:t>
            </a:r>
          </a:p>
          <a:p>
            <a:pPr lvl="1"/>
            <a:r>
              <a:rPr lang="en-US" sz="1800" dirty="0">
                <a:solidFill>
                  <a:srgbClr val="FF0000"/>
                </a:solidFill>
              </a:rPr>
              <a:t>It’s like speaking English with an accent</a:t>
            </a:r>
          </a:p>
          <a:p>
            <a:pPr lvl="1"/>
            <a:r>
              <a:rPr lang="en-US" sz="1800" dirty="0">
                <a:solidFill>
                  <a:srgbClr val="FF0000"/>
                </a:solidFill>
              </a:rPr>
              <a:t>Distracting</a:t>
            </a:r>
          </a:p>
          <a:p>
            <a:pPr lvl="1"/>
            <a:r>
              <a:rPr lang="en-US" sz="1800" dirty="0"/>
              <a:t>Slave language </a:t>
            </a:r>
          </a:p>
          <a:p>
            <a:pPr lvl="1"/>
            <a:r>
              <a:rPr lang="en-US" sz="1800" dirty="0">
                <a:solidFill>
                  <a:srgbClr val="FF0000"/>
                </a:solidFill>
              </a:rPr>
              <a:t>Poorly written</a:t>
            </a:r>
          </a:p>
          <a:p>
            <a:pPr lvl="1"/>
            <a:r>
              <a:rPr lang="en-US" sz="1800" dirty="0"/>
              <a:t>Not for white kids</a:t>
            </a:r>
          </a:p>
          <a:p>
            <a:pPr lvl="1"/>
            <a:r>
              <a:rPr lang="en-US" sz="1800" dirty="0"/>
              <a:t>Not written by a white person</a:t>
            </a:r>
          </a:p>
          <a:p>
            <a:pPr lvl="1"/>
            <a:r>
              <a:rPr lang="en-US" sz="1800" dirty="0">
                <a:solidFill>
                  <a:srgbClr val="FF0000"/>
                </a:solidFill>
              </a:rPr>
              <a:t>Unintelligent</a:t>
            </a:r>
          </a:p>
          <a:p>
            <a:pPr lvl="1"/>
            <a:r>
              <a:rPr lang="en-US" sz="1800" dirty="0">
                <a:solidFill>
                  <a:srgbClr val="FF0000"/>
                </a:solidFill>
              </a:rPr>
              <a:t>Uneducated </a:t>
            </a:r>
          </a:p>
          <a:p>
            <a:pPr lvl="1"/>
            <a:r>
              <a:rPr lang="en-US" sz="1800" dirty="0">
                <a:solidFill>
                  <a:srgbClr val="FF0000"/>
                </a:solidFill>
              </a:rPr>
              <a:t>Joke/Humorous</a:t>
            </a:r>
          </a:p>
          <a:p>
            <a:pPr lvl="1"/>
            <a:r>
              <a:rPr lang="en-US" sz="1800" dirty="0">
                <a:solidFill>
                  <a:srgbClr val="FF0000"/>
                </a:solidFill>
              </a:rPr>
              <a:t>Slang</a:t>
            </a:r>
            <a:r>
              <a:rPr lang="en-US" sz="1800" dirty="0"/>
              <a:t>/Ghetto</a:t>
            </a:r>
          </a:p>
          <a:p>
            <a:pPr lvl="1"/>
            <a:r>
              <a:rPr lang="en-US" sz="1800" dirty="0"/>
              <a:t>Gang Language</a:t>
            </a:r>
          </a:p>
          <a:p>
            <a:pPr lvl="1"/>
            <a:r>
              <a:rPr lang="en-US" sz="1800" dirty="0"/>
              <a:t>Weird </a:t>
            </a:r>
          </a:p>
          <a:p>
            <a:pPr lvl="1"/>
            <a:r>
              <a:rPr lang="en-US" sz="1800" dirty="0"/>
              <a:t>What poor people speak</a:t>
            </a:r>
          </a:p>
          <a:p>
            <a:pPr lvl="1"/>
            <a:r>
              <a:rPr lang="en-US" sz="1800" dirty="0"/>
              <a:t>It angers me</a:t>
            </a:r>
          </a:p>
          <a:p>
            <a:pPr lvl="1"/>
            <a:r>
              <a:rPr lang="en-US" sz="1800" dirty="0"/>
              <a:t>Uncivilized</a:t>
            </a:r>
          </a:p>
          <a:p>
            <a:pPr lvl="1"/>
            <a:r>
              <a:rPr lang="en-US" sz="1800" dirty="0">
                <a:solidFill>
                  <a:srgbClr val="FF0000"/>
                </a:solidFill>
              </a:rPr>
              <a:t>First grade level</a:t>
            </a:r>
          </a:p>
          <a:p>
            <a:pPr lvl="1"/>
            <a:r>
              <a:rPr lang="en-US" sz="1800" dirty="0"/>
              <a:t>Laid Back</a:t>
            </a:r>
          </a:p>
          <a:p>
            <a:pPr lvl="1"/>
            <a:r>
              <a:rPr lang="en-US" sz="1800" dirty="0"/>
              <a:t>Colloquial</a:t>
            </a:r>
          </a:p>
          <a:p>
            <a:pPr lvl="1"/>
            <a:r>
              <a:rPr lang="en-US" sz="1800" dirty="0">
                <a:solidFill>
                  <a:srgbClr val="FF0000"/>
                </a:solidFill>
              </a:rPr>
              <a:t>Not written by someone with a master’s degree</a:t>
            </a:r>
          </a:p>
          <a:p>
            <a:pPr lvl="1"/>
            <a:r>
              <a:rPr lang="en-US" sz="1800" dirty="0">
                <a:solidFill>
                  <a:srgbClr val="FF0000"/>
                </a:solidFill>
              </a:rPr>
              <a:t>Ignorant</a:t>
            </a:r>
          </a:p>
          <a:p>
            <a:pPr lvl="1"/>
            <a:r>
              <a:rPr lang="en-US" sz="1800" dirty="0">
                <a:solidFill>
                  <a:srgbClr val="FF0000"/>
                </a:solidFill>
              </a:rPr>
              <a:t>Ebonics</a:t>
            </a:r>
          </a:p>
          <a:p>
            <a:pPr lvl="1"/>
            <a:r>
              <a:rPr lang="en-US" sz="1800" dirty="0">
                <a:solidFill>
                  <a:srgbClr val="FF0000"/>
                </a:solidFill>
              </a:rPr>
              <a:t>Unprofessional</a:t>
            </a:r>
          </a:p>
          <a:p>
            <a:pPr lvl="1"/>
            <a:r>
              <a:rPr lang="en-US" sz="1800" dirty="0">
                <a:solidFill>
                  <a:srgbClr val="FF0000"/>
                </a:solidFill>
              </a:rPr>
              <a:t>Ebonics/stereotypical Jamaican/Indian accent</a:t>
            </a:r>
          </a:p>
          <a:p>
            <a:pPr lvl="1"/>
            <a:r>
              <a:rPr lang="en-US" sz="1800" dirty="0">
                <a:solidFill>
                  <a:srgbClr val="FF0000"/>
                </a:solidFill>
              </a:rPr>
              <a:t>Terrible English</a:t>
            </a:r>
          </a:p>
          <a:p>
            <a:pPr lvl="1"/>
            <a:r>
              <a:rPr lang="en-US" sz="1800" dirty="0">
                <a:solidFill>
                  <a:srgbClr val="FF0000"/>
                </a:solidFill>
              </a:rPr>
              <a:t>Sounds like a special needs person</a:t>
            </a:r>
            <a:endParaRPr lang="en-US" sz="1800" dirty="0">
              <a:solidFill>
                <a:schemeClr val="tx1"/>
              </a:solidFill>
            </a:endParaRPr>
          </a:p>
          <a:p>
            <a:pPr lvl="1"/>
            <a:endParaRPr lang="en-US" dirty="0"/>
          </a:p>
        </p:txBody>
      </p:sp>
      <p:sp>
        <p:nvSpPr>
          <p:cNvPr id="2" name="Title 1"/>
          <p:cNvSpPr>
            <a:spLocks noGrp="1"/>
          </p:cNvSpPr>
          <p:nvPr>
            <p:ph type="title"/>
          </p:nvPr>
        </p:nvSpPr>
        <p:spPr>
          <a:xfrm>
            <a:off x="609600" y="0"/>
            <a:ext cx="7924800" cy="947489"/>
          </a:xfrm>
        </p:spPr>
        <p:txBody>
          <a:bodyPr>
            <a:normAutofit/>
          </a:bodyPr>
          <a:lstStyle/>
          <a:p>
            <a:r>
              <a:rPr lang="en-US" sz="2000" dirty="0">
                <a:solidFill>
                  <a:schemeClr val="tx1"/>
                </a:solidFill>
              </a:rPr>
              <a:t>From your Discussion of the Course Syllabus Here is what you said about the two different languages </a:t>
            </a:r>
          </a:p>
        </p:txBody>
      </p:sp>
      <p:sp>
        <p:nvSpPr>
          <p:cNvPr id="4" name="Text Placeholder 3"/>
          <p:cNvSpPr>
            <a:spLocks noGrp="1"/>
          </p:cNvSpPr>
          <p:nvPr>
            <p:ph type="body" idx="1"/>
          </p:nvPr>
        </p:nvSpPr>
        <p:spPr>
          <a:xfrm>
            <a:off x="571500" y="719807"/>
            <a:ext cx="3733800" cy="574675"/>
          </a:xfrm>
        </p:spPr>
        <p:txBody>
          <a:bodyPr/>
          <a:lstStyle/>
          <a:p>
            <a:r>
              <a:rPr lang="en-US" dirty="0"/>
              <a:t>Hawaiian Creole</a:t>
            </a:r>
          </a:p>
        </p:txBody>
      </p:sp>
      <p:sp>
        <p:nvSpPr>
          <p:cNvPr id="5" name="Text Placeholder 4"/>
          <p:cNvSpPr>
            <a:spLocks noGrp="1"/>
          </p:cNvSpPr>
          <p:nvPr>
            <p:ph type="body" sz="quarter" idx="3"/>
          </p:nvPr>
        </p:nvSpPr>
        <p:spPr>
          <a:xfrm>
            <a:off x="4857061" y="772232"/>
            <a:ext cx="3733800" cy="574675"/>
          </a:xfrm>
        </p:spPr>
        <p:txBody>
          <a:bodyPr>
            <a:normAutofit fontScale="85000" lnSpcReduction="10000"/>
          </a:bodyPr>
          <a:lstStyle/>
          <a:p>
            <a:r>
              <a:rPr lang="en-US" dirty="0"/>
              <a:t>American Standard English</a:t>
            </a:r>
          </a:p>
        </p:txBody>
      </p:sp>
      <p:sp>
        <p:nvSpPr>
          <p:cNvPr id="7" name="TextBox 6"/>
          <p:cNvSpPr txBox="1"/>
          <p:nvPr/>
        </p:nvSpPr>
        <p:spPr>
          <a:xfrm>
            <a:off x="5181600" y="4700315"/>
            <a:ext cx="3733800" cy="1015663"/>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6000" b="0" i="0" u="none" strike="noStrike" kern="0" cap="none" spc="0" normalizeH="0" baseline="0" noProof="0" dirty="0">
                <a:ln>
                  <a:noFill/>
                </a:ln>
                <a:solidFill>
                  <a:sysClr val="windowText" lastClr="000000"/>
                </a:solidFill>
                <a:effectLst/>
                <a:uLnTx/>
                <a:uFillTx/>
              </a:rPr>
              <a:t>Discuss!</a:t>
            </a:r>
          </a:p>
        </p:txBody>
      </p:sp>
    </p:spTree>
    <p:extLst>
      <p:ext uri="{BB962C8B-B14F-4D97-AF65-F5344CB8AC3E}">
        <p14:creationId xmlns:p14="http://schemas.microsoft.com/office/powerpoint/2010/main" val="1586894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Challenges to teaching Social Justice and making marginalized students feel understood</a:t>
            </a:r>
          </a:p>
        </p:txBody>
      </p:sp>
      <p:sp>
        <p:nvSpPr>
          <p:cNvPr id="3" name="Content Placeholder 2"/>
          <p:cNvSpPr>
            <a:spLocks noGrp="1"/>
          </p:cNvSpPr>
          <p:nvPr>
            <p:ph idx="1"/>
          </p:nvPr>
        </p:nvSpPr>
        <p:spPr/>
        <p:txBody>
          <a:bodyPr/>
          <a:lstStyle/>
          <a:p>
            <a:r>
              <a:rPr lang="en-US" dirty="0"/>
              <a:t>Push Back</a:t>
            </a:r>
          </a:p>
          <a:p>
            <a:r>
              <a:rPr lang="en-US" dirty="0"/>
              <a:t>What to do</a:t>
            </a:r>
          </a:p>
          <a:p>
            <a:pPr lvl="1"/>
            <a:r>
              <a:rPr lang="en-US" dirty="0"/>
              <a:t>Address it head on and turn it into a teaching moment</a:t>
            </a:r>
          </a:p>
          <a:p>
            <a:pPr lvl="1"/>
            <a:r>
              <a:rPr lang="en-US" dirty="0"/>
              <a:t>Bring your own stories into the classroom</a:t>
            </a:r>
          </a:p>
          <a:p>
            <a:pPr lvl="1"/>
            <a:r>
              <a:rPr lang="en-US" dirty="0"/>
              <a:t>Don’t shut a student down</a:t>
            </a:r>
          </a:p>
          <a:p>
            <a:r>
              <a:rPr lang="en-US" dirty="0"/>
              <a:t>Making marginalized students feel understood</a:t>
            </a:r>
          </a:p>
          <a:p>
            <a:pPr lvl="1"/>
            <a:r>
              <a:rPr lang="en-US" dirty="0"/>
              <a:t>Address your privilege</a:t>
            </a:r>
          </a:p>
          <a:p>
            <a:pPr lvl="1"/>
            <a:r>
              <a:rPr lang="en-US" dirty="0"/>
              <a:t>First know that you DON’T know and be willing and humble enough to learn</a:t>
            </a:r>
          </a:p>
        </p:txBody>
      </p:sp>
    </p:spTree>
    <p:extLst>
      <p:ext uri="{BB962C8B-B14F-4D97-AF65-F5344CB8AC3E}">
        <p14:creationId xmlns:p14="http://schemas.microsoft.com/office/powerpoint/2010/main" val="3148504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from my School….?</a:t>
            </a:r>
          </a:p>
        </p:txBody>
      </p:sp>
      <p:sp>
        <p:nvSpPr>
          <p:cNvPr id="3" name="Content Placeholder 2"/>
          <p:cNvSpPr>
            <a:spLocks noGrp="1"/>
          </p:cNvSpPr>
          <p:nvPr>
            <p:ph idx="1"/>
          </p:nvPr>
        </p:nvSpPr>
        <p:spPr/>
        <p:txBody>
          <a:bodyPr/>
          <a:lstStyle/>
          <a:p>
            <a:r>
              <a:rPr lang="en-US" dirty="0"/>
              <a:t>Yes and No….</a:t>
            </a:r>
          </a:p>
        </p:txBody>
      </p:sp>
    </p:spTree>
    <p:extLst>
      <p:ext uri="{BB962C8B-B14F-4D97-AF65-F5344CB8AC3E}">
        <p14:creationId xmlns:p14="http://schemas.microsoft.com/office/powerpoint/2010/main" val="342117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Bridge between High School and College</a:t>
            </a:r>
          </a:p>
        </p:txBody>
      </p:sp>
      <p:sp>
        <p:nvSpPr>
          <p:cNvPr id="3" name="Content Placeholder 2"/>
          <p:cNvSpPr>
            <a:spLocks noGrp="1"/>
          </p:cNvSpPr>
          <p:nvPr>
            <p:ph idx="1"/>
          </p:nvPr>
        </p:nvSpPr>
        <p:spPr/>
        <p:txBody>
          <a:bodyPr>
            <a:normAutofit fontScale="77500" lnSpcReduction="20000"/>
          </a:bodyPr>
          <a:lstStyle/>
          <a:p>
            <a:r>
              <a:rPr lang="en-US" dirty="0"/>
              <a:t>Some Materials</a:t>
            </a:r>
          </a:p>
          <a:p>
            <a:pPr lvl="1"/>
            <a:r>
              <a:rPr lang="en-US" dirty="0"/>
              <a:t>CFI</a:t>
            </a:r>
          </a:p>
          <a:p>
            <a:pPr lvl="2"/>
            <a:r>
              <a:rPr lang="en-US" dirty="0"/>
              <a:t>Mouther Tongue -Amy Tan</a:t>
            </a:r>
          </a:p>
          <a:p>
            <a:pPr lvl="2"/>
            <a:r>
              <a:rPr lang="en-US" dirty="0"/>
              <a:t>Cabral’s 131 Course Syllabus- Cathryn Cabral</a:t>
            </a:r>
          </a:p>
          <a:p>
            <a:pPr lvl="2"/>
            <a:r>
              <a:rPr lang="en-US" dirty="0"/>
              <a:t>If Black English Isn’t a Language, Then Tell Me, What Is?- James Baldwin</a:t>
            </a:r>
          </a:p>
          <a:p>
            <a:pPr lvl="2"/>
            <a:r>
              <a:rPr lang="en-US" dirty="0"/>
              <a:t>How to Tame a Wild Tongue- Gloria </a:t>
            </a:r>
            <a:r>
              <a:rPr lang="en-US" dirty="0" err="1"/>
              <a:t>Anzaldua</a:t>
            </a:r>
            <a:endParaRPr lang="en-US" dirty="0"/>
          </a:p>
          <a:p>
            <a:pPr lvl="2"/>
            <a:r>
              <a:rPr lang="en-US" dirty="0"/>
              <a:t>Arts of the Contact Zone- Mary Louise Pratt</a:t>
            </a:r>
          </a:p>
          <a:p>
            <a:pPr lvl="1"/>
            <a:r>
              <a:rPr lang="en-US" dirty="0"/>
              <a:t>Other readings</a:t>
            </a:r>
          </a:p>
          <a:p>
            <a:pPr lvl="2"/>
            <a:r>
              <a:rPr lang="en-US" dirty="0"/>
              <a:t>Distress of the Privileged- Doug </a:t>
            </a:r>
            <a:r>
              <a:rPr lang="en-US" dirty="0" err="1"/>
              <a:t>Muder</a:t>
            </a:r>
            <a:r>
              <a:rPr lang="en-US" dirty="0"/>
              <a:t> </a:t>
            </a:r>
          </a:p>
          <a:p>
            <a:pPr lvl="2"/>
            <a:r>
              <a:rPr lang="en-US" dirty="0"/>
              <a:t>Da State of Pidgin Address-</a:t>
            </a:r>
            <a:r>
              <a:rPr lang="en-US" dirty="0" err="1"/>
              <a:t>Tonouchi</a:t>
            </a:r>
            <a:endParaRPr lang="en-US" dirty="0"/>
          </a:p>
          <a:p>
            <a:pPr lvl="2"/>
            <a:r>
              <a:rPr lang="en-US" dirty="0"/>
              <a:t>Unmasking the Myth of the Model Minority- </a:t>
            </a:r>
            <a:r>
              <a:rPr lang="en-US" dirty="0" err="1"/>
              <a:t>Benji</a:t>
            </a:r>
            <a:r>
              <a:rPr lang="en-US" dirty="0"/>
              <a:t> Chang and Wayne Au</a:t>
            </a:r>
          </a:p>
          <a:p>
            <a:pPr lvl="2"/>
            <a:endParaRPr lang="en-US" dirty="0"/>
          </a:p>
          <a:p>
            <a:r>
              <a:rPr lang="en-US" dirty="0"/>
              <a:t>Mix complex pieces with on level pieces</a:t>
            </a:r>
          </a:p>
          <a:p>
            <a:r>
              <a:rPr lang="en-US" dirty="0"/>
              <a:t>Discussion</a:t>
            </a:r>
          </a:p>
        </p:txBody>
      </p:sp>
    </p:spTree>
    <p:extLst>
      <p:ext uri="{BB962C8B-B14F-4D97-AF65-F5344CB8AC3E}">
        <p14:creationId xmlns:p14="http://schemas.microsoft.com/office/powerpoint/2010/main" val="110288969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Austi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96253</TotalTime>
  <Words>1500</Words>
  <Application>Microsoft Macintosh PowerPoint</Application>
  <PresentationFormat>On-screen Show (4:3)</PresentationFormat>
  <Paragraphs>167</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Calibri</vt:lpstr>
      <vt:lpstr>Century Gothic</vt:lpstr>
      <vt:lpstr>Courier New</vt:lpstr>
      <vt:lpstr>Gill Sans MT</vt:lpstr>
      <vt:lpstr>Wingdings 2</vt:lpstr>
      <vt:lpstr>Arial</vt:lpstr>
      <vt:lpstr>Dividend</vt:lpstr>
      <vt:lpstr>Austin</vt:lpstr>
      <vt:lpstr>Who am I?</vt:lpstr>
      <vt:lpstr>Foregrounding issues of diversity, race, and equity that inspires thoughtful, engaged response from your students</vt:lpstr>
      <vt:lpstr>From your Discussion of the Course Syllabus Here is what you said about the two different languages </vt:lpstr>
      <vt:lpstr>Challenges to teaching Social Justice and making marginalized students feel understood</vt:lpstr>
      <vt:lpstr>Support from my School….?</vt:lpstr>
      <vt:lpstr>Bridge between High School and College</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dc:title>
  <dc:creator>Horner, Rachelle</dc:creator>
  <cp:lastModifiedBy>heberl</cp:lastModifiedBy>
  <cp:revision>12</cp:revision>
  <dcterms:created xsi:type="dcterms:W3CDTF">2017-05-23T16:26:53Z</dcterms:created>
  <dcterms:modified xsi:type="dcterms:W3CDTF">2017-08-09T15:18:40Z</dcterms:modified>
</cp:coreProperties>
</file>