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4" r:id="rId5"/>
    <p:sldId id="257" r:id="rId6"/>
    <p:sldId id="261" r:id="rId7"/>
    <p:sldId id="262" r:id="rId8"/>
    <p:sldId id="263" r:id="rId9"/>
    <p:sldId id="258" r:id="rId10"/>
    <p:sldId id="264" r:id="rId11"/>
    <p:sldId id="265" r:id="rId12"/>
    <p:sldId id="259" r:id="rId13"/>
    <p:sldId id="268" r:id="rId14"/>
    <p:sldId id="267" r:id="rId15"/>
    <p:sldId id="266" r:id="rId16"/>
    <p:sldId id="260" r:id="rId17"/>
    <p:sldId id="269" r:id="rId18"/>
    <p:sldId id="270" r:id="rId19"/>
    <p:sldId id="271" r:id="rId20"/>
    <p:sldId id="275" r:id="rId21"/>
    <p:sldId id="277" r:id="rId22"/>
    <p:sldId id="278" r:id="rId23"/>
    <p:sldId id="276" r:id="rId24"/>
    <p:sldId id="279" r:id="rId25"/>
    <p:sldId id="283" r:id="rId26"/>
    <p:sldId id="284" r:id="rId27"/>
    <p:sldId id="282" r:id="rId28"/>
    <p:sldId id="285" r:id="rId29"/>
    <p:sldId id="286" r:id="rId30"/>
    <p:sldId id="289" r:id="rId31"/>
    <p:sldId id="288" r:id="rId32"/>
    <p:sldId id="290" r:id="rId33"/>
    <p:sldId id="291" r:id="rId34"/>
    <p:sldId id="293" r:id="rId35"/>
    <p:sldId id="294" r:id="rId36"/>
    <p:sldId id="295" r:id="rId37"/>
    <p:sldId id="296" r:id="rId38"/>
    <p:sldId id="297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3" autoAdjust="0"/>
    <p:restoredTop sz="94660"/>
  </p:normalViewPr>
  <p:slideViewPr>
    <p:cSldViewPr snapToGrid="0">
      <p:cViewPr>
        <p:scale>
          <a:sx n="50" d="100"/>
          <a:sy n="50" d="100"/>
        </p:scale>
        <p:origin x="1928" y="10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C39D-8614-44D9-95E4-6218A157A73C}" type="datetimeFigureOut">
              <a:rPr lang="en-US" smtClean="0"/>
              <a:t>6/3/17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1B38-4558-4F1D-AAB7-CCB87A7A7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7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C39D-8614-44D9-95E4-6218A157A73C}" type="datetimeFigureOut">
              <a:rPr lang="en-US" smtClean="0"/>
              <a:t>6/3/17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1B38-4558-4F1D-AAB7-CCB87A7A7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30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C39D-8614-44D9-95E4-6218A157A73C}" type="datetimeFigureOut">
              <a:rPr lang="en-US" smtClean="0"/>
              <a:t>6/3/17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1B38-4558-4F1D-AAB7-CCB87A7A7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05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C39D-8614-44D9-95E4-6218A157A73C}" type="datetimeFigureOut">
              <a:rPr lang="en-US" smtClean="0"/>
              <a:t>6/3/17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1B38-4558-4F1D-AAB7-CCB87A7A7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77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C39D-8614-44D9-95E4-6218A157A73C}" type="datetimeFigureOut">
              <a:rPr lang="en-US" smtClean="0"/>
              <a:t>6/3/17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1B38-4558-4F1D-AAB7-CCB87A7A7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1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C39D-8614-44D9-95E4-6218A157A73C}" type="datetimeFigureOut">
              <a:rPr lang="en-US" smtClean="0"/>
              <a:t>6/3/17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1B38-4558-4F1D-AAB7-CCB87A7A7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46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C39D-8614-44D9-95E4-6218A157A73C}" type="datetimeFigureOut">
              <a:rPr lang="en-US" smtClean="0"/>
              <a:t>6/3/17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1B38-4558-4F1D-AAB7-CCB87A7A7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4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C39D-8614-44D9-95E4-6218A157A73C}" type="datetimeFigureOut">
              <a:rPr lang="en-US" smtClean="0"/>
              <a:t>6/3/17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1B38-4558-4F1D-AAB7-CCB87A7A7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52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C39D-8614-44D9-95E4-6218A157A73C}" type="datetimeFigureOut">
              <a:rPr lang="en-US" smtClean="0"/>
              <a:t>6/3/17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1B38-4558-4F1D-AAB7-CCB87A7A7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3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C39D-8614-44D9-95E4-6218A157A73C}" type="datetimeFigureOut">
              <a:rPr lang="en-US" smtClean="0"/>
              <a:t>6/3/17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1B38-4558-4F1D-AAB7-CCB87A7A7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9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C39D-8614-44D9-95E4-6218A157A73C}" type="datetimeFigureOut">
              <a:rPr lang="en-US" smtClean="0"/>
              <a:t>6/3/17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1B38-4558-4F1D-AAB7-CCB87A7A7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3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1C39D-8614-44D9-95E4-6218A157A73C}" type="datetimeFigureOut">
              <a:rPr lang="en-US" smtClean="0"/>
              <a:t>6/3/17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E1B38-4558-4F1D-AAB7-CCB87A7A7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84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inyurl.com/knightscomp2" TargetMode="External"/><Relationship Id="rId3" Type="http://schemas.openxmlformats.org/officeDocument/2006/relationships/hyperlink" Target="mailto:joseph.volk@outlook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Elephant" panose="02020904090505020303" pitchFamily="18" charset="0"/>
              </a:rPr>
              <a:t>Ethical inquiry in English 131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75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lephant" panose="02020904090505020303" pitchFamily="18" charset="0"/>
              </a:rPr>
              <a:t>My first attempt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Assigned readings on diversity, race, and socioeconomic injustice</a:t>
            </a:r>
          </a:p>
          <a:p>
            <a:r>
              <a:rPr lang="en-US" sz="3600" b="1" dirty="0" smtClean="0">
                <a:latin typeface="Bell MT" panose="02020503060305020303" pitchFamily="18" charset="0"/>
              </a:rPr>
              <a:t>Assigned short reading response papers and two argumentative essays</a:t>
            </a:r>
          </a:p>
          <a:p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Waited for the empathetic, nuanced, brilliant scholarship to flow forth</a:t>
            </a:r>
            <a:endParaRPr lang="en-US" sz="3600" dirty="0">
              <a:solidFill>
                <a:schemeClr val="accent6">
                  <a:lumMod val="40000"/>
                  <a:lumOff val="60000"/>
                </a:schemeClr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5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lephant" panose="02020904090505020303" pitchFamily="18" charset="0"/>
              </a:rPr>
              <a:t>My first attempt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Assigned readings on diversity, race, and socioeconomic injustice</a:t>
            </a:r>
          </a:p>
          <a:p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Assigned short reading response papers and two argumentative essays</a:t>
            </a:r>
          </a:p>
          <a:p>
            <a:r>
              <a:rPr lang="en-US" sz="3600" b="1" dirty="0" smtClean="0">
                <a:latin typeface="Bell MT" panose="02020503060305020303" pitchFamily="18" charset="0"/>
              </a:rPr>
              <a:t>Waited for the empathetic, nuanced, brilliant scholarship to flow forth</a:t>
            </a:r>
            <a:endParaRPr lang="en-US" sz="3600" b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26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lephant" panose="02020904090505020303" pitchFamily="18" charset="0"/>
              </a:rPr>
              <a:t>The problem, cont.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b="1" dirty="0" smtClean="0">
                <a:latin typeface="Bell MT" panose="02020503060305020303" pitchFamily="18" charset="0"/>
              </a:rPr>
              <a:t>Students did not understand academic treatments of race, diversity, etc. because I provided no scaffolding</a:t>
            </a:r>
          </a:p>
          <a:p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(Perceived) buzzwords brought reactionary counter-buzzwords</a:t>
            </a:r>
          </a:p>
          <a:p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Students’ arguments were still primarily based in personal convictions, emotional appeals, and (often dubious) appeals to authority</a:t>
            </a:r>
          </a:p>
          <a:p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Unproductive “debates” between more progressive students and their peers</a:t>
            </a:r>
          </a:p>
          <a:p>
            <a:endParaRPr lang="en-US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1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lephant" panose="02020904090505020303" pitchFamily="18" charset="0"/>
              </a:rPr>
              <a:t>The problem, cont.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Students did not understand academic treatments of race, diversity, etc. because I provided no scaffolding</a:t>
            </a:r>
          </a:p>
          <a:p>
            <a:r>
              <a:rPr lang="en-US" sz="3600" b="1" dirty="0" smtClean="0">
                <a:latin typeface="Bell MT" panose="02020503060305020303" pitchFamily="18" charset="0"/>
              </a:rPr>
              <a:t>(Perceived) buzzwords brought reactionary counter-buzzwords</a:t>
            </a:r>
          </a:p>
          <a:p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Students’ arguments were still primarily based in personal convictions, emotional appeals, and (often dubious) appeals to authority</a:t>
            </a:r>
          </a:p>
          <a:p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Unproductive “debates” between more progressive students and their peers</a:t>
            </a:r>
          </a:p>
          <a:p>
            <a:endParaRPr lang="en-US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52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lephant" panose="02020904090505020303" pitchFamily="18" charset="0"/>
              </a:rPr>
              <a:t>The problem, cont.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Students did not understand academic treatments of race, diversity, etc. because I provided no scaffolding</a:t>
            </a:r>
          </a:p>
          <a:p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(Perceived) buzzwords brought reactionary counter-buzzwords</a:t>
            </a:r>
          </a:p>
          <a:p>
            <a:r>
              <a:rPr lang="en-US" sz="3600" b="1" dirty="0" smtClean="0">
                <a:latin typeface="Bell MT" panose="02020503060305020303" pitchFamily="18" charset="0"/>
              </a:rPr>
              <a:t>Students’ arguments were still primarily based in personal convictions, emotional appeals, and (often dubious) appeals to authority</a:t>
            </a:r>
          </a:p>
          <a:p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Unproductive “debates” between more progressive students and their peers</a:t>
            </a:r>
          </a:p>
          <a:p>
            <a:endParaRPr lang="en-US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84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lephant" panose="02020904090505020303" pitchFamily="18" charset="0"/>
              </a:rPr>
              <a:t>The problem, cont.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Students did not understand academic treatments of race, diversity, etc. because I provided no scaffolding</a:t>
            </a:r>
          </a:p>
          <a:p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(Perceived) buzzwords brought reactionary counter-buzzwords</a:t>
            </a:r>
          </a:p>
          <a:p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Students’ arguments were still primarily based in personal convictions, emotional appeals, and (often dubious) appeals to authority</a:t>
            </a:r>
          </a:p>
          <a:p>
            <a:r>
              <a:rPr lang="en-US" sz="3600" b="1" dirty="0" smtClean="0">
                <a:latin typeface="Bell MT" panose="02020503060305020303" pitchFamily="18" charset="0"/>
              </a:rPr>
              <a:t>Unproductive “debates” between more progressive students and their peers</a:t>
            </a:r>
          </a:p>
          <a:p>
            <a:endParaRPr lang="en-US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36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lephant" panose="02020904090505020303" pitchFamily="18" charset="0"/>
              </a:rPr>
              <a:t>My second attempt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8288"/>
            <a:ext cx="10515600" cy="4351338"/>
          </a:xfrm>
        </p:spPr>
        <p:txBody>
          <a:bodyPr>
            <a:noAutofit/>
          </a:bodyPr>
          <a:lstStyle/>
          <a:p>
            <a:r>
              <a:rPr lang="en-US" sz="3400" b="1" dirty="0" smtClean="0">
                <a:latin typeface="Bell MT" panose="02020503060305020303" pitchFamily="18" charset="0"/>
              </a:rPr>
              <a:t>Based on </a:t>
            </a:r>
            <a:r>
              <a:rPr lang="en-US" sz="3400" b="1" dirty="0" err="1" smtClean="0">
                <a:latin typeface="Bell MT" panose="02020503060305020303" pitchFamily="18" charset="0"/>
              </a:rPr>
              <a:t>Bartholomae</a:t>
            </a:r>
            <a:r>
              <a:rPr lang="en-US" sz="3400" b="1" dirty="0" smtClean="0">
                <a:latin typeface="Bell MT" panose="02020503060305020303" pitchFamily="18" charset="0"/>
              </a:rPr>
              <a:t> and </a:t>
            </a:r>
            <a:r>
              <a:rPr lang="en-US" sz="3400" b="1" dirty="0" err="1" smtClean="0">
                <a:latin typeface="Bell MT" panose="02020503060305020303" pitchFamily="18" charset="0"/>
              </a:rPr>
              <a:t>Petrosky</a:t>
            </a:r>
            <a:r>
              <a:rPr lang="en-US" sz="3400" b="1" dirty="0" smtClean="0">
                <a:latin typeface="Bell MT" panose="02020503060305020303" pitchFamily="18" charset="0"/>
              </a:rPr>
              <a:t>: students can share the work of constructing an academic discourse</a:t>
            </a:r>
          </a:p>
          <a:p>
            <a:r>
              <a:rPr lang="en-US" sz="3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Teaching ethical inquiry: a new set of concepts, outside of conservative/liberal, Christian/secular dichotomies </a:t>
            </a:r>
          </a:p>
          <a:p>
            <a:r>
              <a:rPr lang="en-US" sz="3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Multiple rounds of peer editing and revising early assignments + emphasis on dialogue, interviews, and free response in class + scaffolding of moral theory concepts</a:t>
            </a:r>
          </a:p>
          <a:p>
            <a:r>
              <a:rPr lang="en-US" sz="3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Long inquiry project resulting in academic essay + conference-style presentations</a:t>
            </a:r>
            <a:endParaRPr lang="en-US" sz="3400" dirty="0">
              <a:solidFill>
                <a:schemeClr val="accent6">
                  <a:lumMod val="40000"/>
                  <a:lumOff val="60000"/>
                </a:schemeClr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39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lephant" panose="02020904090505020303" pitchFamily="18" charset="0"/>
              </a:rPr>
              <a:t>My second attempt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8288"/>
            <a:ext cx="10515600" cy="4351338"/>
          </a:xfrm>
        </p:spPr>
        <p:txBody>
          <a:bodyPr>
            <a:noAutofit/>
          </a:bodyPr>
          <a:lstStyle/>
          <a:p>
            <a:r>
              <a:rPr lang="en-US" sz="3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Based on </a:t>
            </a:r>
            <a:r>
              <a:rPr lang="en-US" sz="34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Bartholomae</a:t>
            </a:r>
            <a:r>
              <a:rPr lang="en-US" sz="3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 and </a:t>
            </a:r>
            <a:r>
              <a:rPr lang="en-US" sz="34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Petrosky</a:t>
            </a:r>
            <a:r>
              <a:rPr lang="en-US" sz="3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: students can share the work of constructing an academic discourse</a:t>
            </a:r>
          </a:p>
          <a:p>
            <a:r>
              <a:rPr lang="en-US" sz="3400" b="1" dirty="0" smtClean="0">
                <a:latin typeface="Bell MT" panose="02020503060305020303" pitchFamily="18" charset="0"/>
              </a:rPr>
              <a:t>Teaching ethical inquiry: a new set of concepts, outside of conservative/liberal, Christian/secular dichotomies </a:t>
            </a:r>
          </a:p>
          <a:p>
            <a:r>
              <a:rPr lang="en-US" sz="3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Multiple rounds of peer editing and revising early assignments + emphasis on dialogue, interviews, and free response in class + scaffolding of moral theory concepts</a:t>
            </a:r>
          </a:p>
          <a:p>
            <a:r>
              <a:rPr lang="en-US" sz="3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Long inquiry project resulting in academic essay + conference-style presentations</a:t>
            </a:r>
            <a:endParaRPr lang="en-US" sz="3400" dirty="0">
              <a:solidFill>
                <a:schemeClr val="accent6">
                  <a:lumMod val="40000"/>
                  <a:lumOff val="60000"/>
                </a:schemeClr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93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lephant" panose="02020904090505020303" pitchFamily="18" charset="0"/>
              </a:rPr>
              <a:t>My second attempt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8288"/>
            <a:ext cx="10515600" cy="4351338"/>
          </a:xfrm>
        </p:spPr>
        <p:txBody>
          <a:bodyPr>
            <a:noAutofit/>
          </a:bodyPr>
          <a:lstStyle/>
          <a:p>
            <a:r>
              <a:rPr lang="en-US" sz="3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Based on </a:t>
            </a:r>
            <a:r>
              <a:rPr lang="en-US" sz="34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Bartholomae</a:t>
            </a:r>
            <a:r>
              <a:rPr lang="en-US" sz="3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 and </a:t>
            </a:r>
            <a:r>
              <a:rPr lang="en-US" sz="34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Petrosky</a:t>
            </a:r>
            <a:r>
              <a:rPr lang="en-US" sz="3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: students can share the work of constructing an academic discourse</a:t>
            </a:r>
          </a:p>
          <a:p>
            <a:r>
              <a:rPr lang="en-US" sz="3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Teaching ethical inquiry: a new set of concepts, outside of conservative/liberal, Christian/secular dichotomies </a:t>
            </a:r>
          </a:p>
          <a:p>
            <a:r>
              <a:rPr lang="en-US" sz="3400" b="1" dirty="0" smtClean="0">
                <a:latin typeface="Bell MT" panose="02020503060305020303" pitchFamily="18" charset="0"/>
              </a:rPr>
              <a:t>Multiple rounds of peer editing and revising early assignments + emphasis on dialogue, interviews, and free response in class + scaffolding of moral theory concepts</a:t>
            </a:r>
          </a:p>
          <a:p>
            <a:r>
              <a:rPr lang="en-US" sz="3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Long inquiry project resulting in academic essay + conference-style presentations</a:t>
            </a:r>
            <a:endParaRPr lang="en-US" sz="3400" dirty="0">
              <a:solidFill>
                <a:schemeClr val="accent6">
                  <a:lumMod val="40000"/>
                  <a:lumOff val="60000"/>
                </a:schemeClr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9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lephant" panose="02020904090505020303" pitchFamily="18" charset="0"/>
              </a:rPr>
              <a:t>My second attempt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8288"/>
            <a:ext cx="10515600" cy="4351338"/>
          </a:xfrm>
        </p:spPr>
        <p:txBody>
          <a:bodyPr>
            <a:noAutofit/>
          </a:bodyPr>
          <a:lstStyle/>
          <a:p>
            <a:r>
              <a:rPr lang="en-US" sz="3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Based on </a:t>
            </a:r>
            <a:r>
              <a:rPr lang="en-US" sz="34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Bartholomae</a:t>
            </a:r>
            <a:r>
              <a:rPr lang="en-US" sz="3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 and </a:t>
            </a:r>
            <a:r>
              <a:rPr lang="en-US" sz="34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Petrosky</a:t>
            </a:r>
            <a:r>
              <a:rPr lang="en-US" sz="3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: students can share the work of constructing an academic discourse</a:t>
            </a:r>
          </a:p>
          <a:p>
            <a:r>
              <a:rPr lang="en-US" sz="3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Teaching ethical inquiry: a new set of concepts, outside of conservative/liberal, Christian/secular dichotomies </a:t>
            </a:r>
          </a:p>
          <a:p>
            <a:r>
              <a:rPr lang="en-US" sz="3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Multiple rounds of peer editing and revising early assignments + emphasis on dialogue, interviews, and free response in class + scaffolding of moral theory concepts</a:t>
            </a:r>
          </a:p>
          <a:p>
            <a:r>
              <a:rPr lang="en-US" sz="3400" b="1" dirty="0" smtClean="0">
                <a:latin typeface="Bell MT" panose="02020503060305020303" pitchFamily="18" charset="0"/>
              </a:rPr>
              <a:t>Long inquiry project resulting in academic essay + conference-style presentations</a:t>
            </a:r>
            <a:endParaRPr lang="en-US" sz="3400" b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74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lephant" panose="02020904090505020303" pitchFamily="18" charset="0"/>
              </a:rPr>
              <a:t>What I’m going to share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Bell MT" panose="02020503060305020303" pitchFamily="18" charset="0"/>
              </a:rPr>
              <a:t>How I’ve tried to help my students become better academic writers…</a:t>
            </a:r>
          </a:p>
          <a:p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…while also hopefully confronting their extremely privileged, regressive perspectives and limited exposure to alternative views</a:t>
            </a:r>
          </a:p>
          <a:p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The power of exploring ethics: addressing equity and diversity without getting swamped by partisan politics</a:t>
            </a:r>
          </a:p>
        </p:txBody>
      </p:sp>
    </p:spTree>
    <p:extLst>
      <p:ext uri="{BB962C8B-B14F-4D97-AF65-F5344CB8AC3E}">
        <p14:creationId xmlns:p14="http://schemas.microsoft.com/office/powerpoint/2010/main" val="38049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lephant" panose="02020904090505020303" pitchFamily="18" charset="0"/>
              </a:rPr>
              <a:t>Student A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8288"/>
            <a:ext cx="10515600" cy="4351338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Bell MT" panose="02020503060305020303" pitchFamily="18" charset="0"/>
              </a:rPr>
              <a:t>Conservative, hyper-privileged, combative</a:t>
            </a:r>
          </a:p>
          <a:p>
            <a:r>
              <a:rPr lang="en-US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Defended sweatshop labor and exploitative capitalism vigorously in early Socratic seminar</a:t>
            </a:r>
          </a:p>
          <a:p>
            <a:r>
              <a:rPr lang="en-US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After hearing peers explain Kantian ethics…</a:t>
            </a:r>
          </a:p>
          <a:p>
            <a:pPr marL="0" indent="0">
              <a:buNone/>
            </a:pPr>
            <a:endParaRPr lang="en-US" sz="3400" b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49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lephant" panose="02020904090505020303" pitchFamily="18" charset="0"/>
              </a:rPr>
              <a:t>Student A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8288"/>
            <a:ext cx="10515600" cy="4351338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Conservative, hyper-privileged, combative</a:t>
            </a:r>
          </a:p>
          <a:p>
            <a:r>
              <a:rPr lang="en-US" sz="4000" b="1" dirty="0" smtClean="0">
                <a:latin typeface="Bell MT" panose="02020503060305020303" pitchFamily="18" charset="0"/>
              </a:rPr>
              <a:t>Defended sweatshop labor and exploitative capitalism vigorously in early Socratic seminar</a:t>
            </a:r>
          </a:p>
          <a:p>
            <a:r>
              <a:rPr lang="en-US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After hearing peers explain Kantian ethics…</a:t>
            </a:r>
          </a:p>
          <a:p>
            <a:pPr marL="0" indent="0">
              <a:buNone/>
            </a:pPr>
            <a:endParaRPr lang="en-US" sz="3400" b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98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lephant" panose="02020904090505020303" pitchFamily="18" charset="0"/>
              </a:rPr>
              <a:t>Student A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8288"/>
            <a:ext cx="10515600" cy="4351338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Conservative, hyper-privileged, combative</a:t>
            </a:r>
          </a:p>
          <a:p>
            <a:r>
              <a:rPr lang="en-US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Defended sweatshop labor and exploitative capitalism vigorously in early Socratic seminar</a:t>
            </a:r>
          </a:p>
          <a:p>
            <a:r>
              <a:rPr lang="en-US" sz="4000" b="1" dirty="0" smtClean="0">
                <a:latin typeface="Bell MT" panose="02020503060305020303" pitchFamily="18" charset="0"/>
              </a:rPr>
              <a:t>After hearing peers explain Kantian ethics…</a:t>
            </a:r>
          </a:p>
          <a:p>
            <a:pPr marL="0" indent="0">
              <a:buNone/>
            </a:pPr>
            <a:endParaRPr lang="en-US" sz="3400" b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63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lephant" panose="02020904090505020303" pitchFamily="18" charset="0"/>
              </a:rPr>
              <a:t>Student A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8288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>
                <a:latin typeface="Bell MT" panose="02020503060305020303" pitchFamily="18" charset="0"/>
              </a:rPr>
              <a:t>“The thing I’ve discovered to be hardest when dealing with ethics is breaking them. In my day-to-day life, I find myself struggling with injustices occurring the world and turning a blind eye…I see the refugee crisis and choose to do nothing and continue my life. Having integrity…is one of the biggest things I struggle with.” </a:t>
            </a:r>
            <a:endParaRPr lang="en-US" sz="4000" b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16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lephant" panose="02020904090505020303" pitchFamily="18" charset="0"/>
              </a:rPr>
              <a:t>Student B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8288"/>
            <a:ext cx="10515600" cy="4351338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Bell MT" panose="02020503060305020303" pitchFamily="18" charset="0"/>
              </a:rPr>
              <a:t>One of our most progressive students</a:t>
            </a:r>
          </a:p>
          <a:p>
            <a:r>
              <a:rPr lang="en-US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Embodied commitment to justice and equity, yet resisted more academic look at topics</a:t>
            </a:r>
          </a:p>
          <a:p>
            <a:r>
              <a:rPr lang="en-US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After doing extensive research on competing theories of poverty relief…</a:t>
            </a:r>
            <a:endParaRPr lang="en-US" sz="4000" b="1" dirty="0">
              <a:solidFill>
                <a:schemeClr val="accent6">
                  <a:lumMod val="40000"/>
                  <a:lumOff val="60000"/>
                </a:schemeClr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21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lephant" panose="02020904090505020303" pitchFamily="18" charset="0"/>
              </a:rPr>
              <a:t>Student B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8288"/>
            <a:ext cx="10515600" cy="4351338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One of our most progressive students</a:t>
            </a:r>
          </a:p>
          <a:p>
            <a:r>
              <a:rPr lang="en-US" sz="4000" b="1" dirty="0" smtClean="0">
                <a:latin typeface="Bell MT" panose="02020503060305020303" pitchFamily="18" charset="0"/>
              </a:rPr>
              <a:t>Embodied commitment to justice and equity, yet resisted more academic look at topics</a:t>
            </a:r>
          </a:p>
          <a:p>
            <a:r>
              <a:rPr lang="en-US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After doing extensive research on competing theories of poverty relief…</a:t>
            </a:r>
            <a:endParaRPr lang="en-US" sz="4000" b="1" dirty="0">
              <a:solidFill>
                <a:schemeClr val="accent6">
                  <a:lumMod val="40000"/>
                  <a:lumOff val="60000"/>
                </a:schemeClr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77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lephant" panose="02020904090505020303" pitchFamily="18" charset="0"/>
              </a:rPr>
              <a:t>Student B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8288"/>
            <a:ext cx="10515600" cy="4351338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One of our most progressive students</a:t>
            </a:r>
          </a:p>
          <a:p>
            <a:r>
              <a:rPr lang="en-US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Embodied commitment to justice and equity, yet resisted more academic look at topics</a:t>
            </a:r>
          </a:p>
          <a:p>
            <a:r>
              <a:rPr lang="en-US" sz="4000" b="1" dirty="0" smtClean="0">
                <a:latin typeface="Bell MT" panose="02020503060305020303" pitchFamily="18" charset="0"/>
              </a:rPr>
              <a:t>After doing extensive research on competing theories of poverty relief…</a:t>
            </a:r>
            <a:endParaRPr lang="en-US" sz="4000" b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6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lephant" panose="02020904090505020303" pitchFamily="18" charset="0"/>
              </a:rPr>
              <a:t>Student B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8288"/>
            <a:ext cx="10515600" cy="4351338"/>
          </a:xfrm>
        </p:spPr>
        <p:txBody>
          <a:bodyPr>
            <a:noAutofit/>
          </a:bodyPr>
          <a:lstStyle/>
          <a:p>
            <a:r>
              <a:rPr lang="en-US" sz="3400" b="1" dirty="0" smtClean="0">
                <a:latin typeface="Bell MT" panose="02020503060305020303" pitchFamily="18" charset="0"/>
              </a:rPr>
              <a:t>Wrote an 11 </a:t>
            </a:r>
            <a:r>
              <a:rPr lang="en-US" sz="3400" b="1" dirty="0" err="1" smtClean="0">
                <a:latin typeface="Bell MT" panose="02020503060305020303" pitchFamily="18" charset="0"/>
              </a:rPr>
              <a:t>pg</a:t>
            </a:r>
            <a:r>
              <a:rPr lang="en-US" sz="3400" b="1" dirty="0" smtClean="0">
                <a:latin typeface="Bell MT" panose="02020503060305020303" pitchFamily="18" charset="0"/>
              </a:rPr>
              <a:t> paper critiquing and synthesizing the ideas of Peter Singer, Thomas </a:t>
            </a:r>
            <a:r>
              <a:rPr lang="en-US" sz="3400" b="1" dirty="0" err="1" smtClean="0">
                <a:latin typeface="Bell MT" panose="02020503060305020303" pitchFamily="18" charset="0"/>
              </a:rPr>
              <a:t>Pogge</a:t>
            </a:r>
            <a:r>
              <a:rPr lang="en-US" sz="3400" b="1" dirty="0" smtClean="0">
                <a:latin typeface="Bell MT" panose="02020503060305020303" pitchFamily="18" charset="0"/>
              </a:rPr>
              <a:t>, and </a:t>
            </a:r>
            <a:r>
              <a:rPr lang="en-US" sz="3400" b="1" dirty="0" err="1" smtClean="0">
                <a:latin typeface="Bell MT" panose="02020503060305020303" pitchFamily="18" charset="0"/>
              </a:rPr>
              <a:t>Onora</a:t>
            </a:r>
            <a:r>
              <a:rPr lang="en-US" sz="3400" b="1" dirty="0" smtClean="0">
                <a:latin typeface="Bell MT" panose="02020503060305020303" pitchFamily="18" charset="0"/>
              </a:rPr>
              <a:t> O’Neill</a:t>
            </a:r>
          </a:p>
          <a:p>
            <a:r>
              <a:rPr lang="en-US" sz="3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Arrived at a “global contractarian” argument for a universal moral obligation for the wealthy to work towards poverty relief</a:t>
            </a:r>
            <a:endParaRPr lang="en-US" sz="3400" b="1" dirty="0">
              <a:solidFill>
                <a:schemeClr val="accent6">
                  <a:lumMod val="40000"/>
                  <a:lumOff val="60000"/>
                </a:schemeClr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76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lephant" panose="02020904090505020303" pitchFamily="18" charset="0"/>
              </a:rPr>
              <a:t>Student B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8288"/>
            <a:ext cx="10515600" cy="4351338"/>
          </a:xfrm>
        </p:spPr>
        <p:txBody>
          <a:bodyPr>
            <a:noAutofit/>
          </a:bodyPr>
          <a:lstStyle/>
          <a:p>
            <a:r>
              <a:rPr lang="en-US" sz="3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Wrote an 11 </a:t>
            </a:r>
            <a:r>
              <a:rPr lang="en-US" sz="3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pg</a:t>
            </a:r>
            <a:r>
              <a:rPr lang="en-US" sz="3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 paper critiquing and synthesizing the ideas of Peter Singer, Thomas </a:t>
            </a:r>
            <a:r>
              <a:rPr lang="en-US" sz="3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Pogge</a:t>
            </a:r>
            <a:r>
              <a:rPr lang="en-US" sz="3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, and </a:t>
            </a:r>
            <a:r>
              <a:rPr lang="en-US" sz="3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Onora</a:t>
            </a:r>
            <a:r>
              <a:rPr lang="en-US" sz="3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 O’Neill</a:t>
            </a:r>
          </a:p>
          <a:p>
            <a:r>
              <a:rPr lang="en-US" sz="3400" b="1" dirty="0" smtClean="0">
                <a:latin typeface="Bell MT" panose="02020503060305020303" pitchFamily="18" charset="0"/>
              </a:rPr>
              <a:t>Arrived at a “global contractarian” argument for a universal moral obligation for the wealthy to work towards poverty relief</a:t>
            </a:r>
            <a:endParaRPr lang="en-US" sz="3400" b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71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lephant" panose="02020904090505020303" pitchFamily="18" charset="0"/>
              </a:rPr>
              <a:t>Student C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8288"/>
            <a:ext cx="10515600" cy="4351338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Bell MT" panose="02020503060305020303" pitchFamily="18" charset="0"/>
              </a:rPr>
              <a:t>International student and a frequently unheard voice in our class</a:t>
            </a:r>
          </a:p>
          <a:p>
            <a:r>
              <a:rPr lang="en-US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After working extremely hard to make relatively obtuse topic (ethics of global NGOs) engaging to peers…</a:t>
            </a:r>
          </a:p>
        </p:txBody>
      </p:sp>
    </p:spTree>
    <p:extLst>
      <p:ext uri="{BB962C8B-B14F-4D97-AF65-F5344CB8AC3E}">
        <p14:creationId xmlns:p14="http://schemas.microsoft.com/office/powerpoint/2010/main" val="7485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lephant" panose="02020904090505020303" pitchFamily="18" charset="0"/>
              </a:rPr>
              <a:t>What I’m going to share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How I’ve tried to help my students become better academic writers…</a:t>
            </a:r>
          </a:p>
          <a:p>
            <a:r>
              <a:rPr lang="en-US" sz="3600" b="1" dirty="0" smtClean="0">
                <a:latin typeface="Bell MT" panose="02020503060305020303" pitchFamily="18" charset="0"/>
              </a:rPr>
              <a:t>…while also hopefully confronting their extremely privileged, regressive perspectives and limited exposure to alternative views</a:t>
            </a:r>
          </a:p>
          <a:p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The power of exploring ethics: addressing equity and diversity without getting swamped by partisan politics</a:t>
            </a:r>
          </a:p>
        </p:txBody>
      </p:sp>
    </p:spTree>
    <p:extLst>
      <p:ext uri="{BB962C8B-B14F-4D97-AF65-F5344CB8AC3E}">
        <p14:creationId xmlns:p14="http://schemas.microsoft.com/office/powerpoint/2010/main" val="52433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lephant" panose="02020904090505020303" pitchFamily="18" charset="0"/>
              </a:rPr>
              <a:t>Student C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8288"/>
            <a:ext cx="10515600" cy="4351338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International student and a frequently unheard voice in our class</a:t>
            </a:r>
          </a:p>
          <a:p>
            <a:r>
              <a:rPr lang="en-US" sz="4000" b="1" dirty="0" smtClean="0">
                <a:latin typeface="Bell MT" panose="02020503060305020303" pitchFamily="18" charset="0"/>
              </a:rPr>
              <a:t>After working extremely hard to make relatively obtuse topic (ethics of global NGOs) engaging to peers…</a:t>
            </a:r>
          </a:p>
        </p:txBody>
      </p:sp>
    </p:spTree>
    <p:extLst>
      <p:ext uri="{BB962C8B-B14F-4D97-AF65-F5344CB8AC3E}">
        <p14:creationId xmlns:p14="http://schemas.microsoft.com/office/powerpoint/2010/main" val="155563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lephant" panose="02020904090505020303" pitchFamily="18" charset="0"/>
              </a:rPr>
              <a:t>Student C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8288"/>
            <a:ext cx="10515600" cy="4351338"/>
          </a:xfrm>
        </p:spPr>
        <p:txBody>
          <a:bodyPr>
            <a:noAutofit/>
          </a:bodyPr>
          <a:lstStyle/>
          <a:p>
            <a:r>
              <a:rPr lang="en-US" sz="3400" b="1" dirty="0" smtClean="0">
                <a:latin typeface="Bell MT" panose="02020503060305020303" pitchFamily="18" charset="0"/>
              </a:rPr>
              <a:t>Gave five minute oral presentation</a:t>
            </a:r>
            <a:r>
              <a:rPr lang="en-US" sz="3400" b="1" dirty="0">
                <a:latin typeface="Bell MT" panose="02020503060305020303" pitchFamily="18" charset="0"/>
              </a:rPr>
              <a:t> </a:t>
            </a:r>
            <a:r>
              <a:rPr lang="en-US" sz="3400" b="1" dirty="0" smtClean="0">
                <a:latin typeface="Bell MT" panose="02020503060305020303" pitchFamily="18" charset="0"/>
              </a:rPr>
              <a:t>incorporating humor and professional quality design on slideshow</a:t>
            </a:r>
          </a:p>
          <a:p>
            <a:r>
              <a:rPr lang="en-US" sz="3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Extremely successful mix of informative, engaging, and persuasive work</a:t>
            </a:r>
          </a:p>
          <a:p>
            <a:r>
              <a:rPr lang="en-US" sz="3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Peers all seemed extremely interested and were able to comprehend ethical concerns from a more cosmopolitan perspective</a:t>
            </a:r>
          </a:p>
        </p:txBody>
      </p:sp>
    </p:spTree>
    <p:extLst>
      <p:ext uri="{BB962C8B-B14F-4D97-AF65-F5344CB8AC3E}">
        <p14:creationId xmlns:p14="http://schemas.microsoft.com/office/powerpoint/2010/main" val="156934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lephant" panose="02020904090505020303" pitchFamily="18" charset="0"/>
              </a:rPr>
              <a:t>Student C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8288"/>
            <a:ext cx="10515600" cy="4351338"/>
          </a:xfrm>
        </p:spPr>
        <p:txBody>
          <a:bodyPr>
            <a:noAutofit/>
          </a:bodyPr>
          <a:lstStyle/>
          <a:p>
            <a:r>
              <a:rPr lang="en-US" sz="3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Gave five minute oral presentation</a:t>
            </a:r>
            <a:r>
              <a:rPr lang="en-US" sz="3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 </a:t>
            </a:r>
            <a:r>
              <a:rPr lang="en-US" sz="3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incorporating humor and professional quality design on slideshow</a:t>
            </a:r>
          </a:p>
          <a:p>
            <a:r>
              <a:rPr lang="en-US" sz="3400" b="1" dirty="0" smtClean="0">
                <a:latin typeface="Bell MT" panose="02020503060305020303" pitchFamily="18" charset="0"/>
              </a:rPr>
              <a:t>Extremely successful mix of informative, engaging, and persuasive work</a:t>
            </a:r>
          </a:p>
          <a:p>
            <a:r>
              <a:rPr lang="en-US" sz="3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Peers all seemed extremely interested and were able to comprehend ethical concerns from a more cosmopolitan perspective</a:t>
            </a:r>
          </a:p>
        </p:txBody>
      </p:sp>
    </p:spTree>
    <p:extLst>
      <p:ext uri="{BB962C8B-B14F-4D97-AF65-F5344CB8AC3E}">
        <p14:creationId xmlns:p14="http://schemas.microsoft.com/office/powerpoint/2010/main" val="264575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lephant" panose="02020904090505020303" pitchFamily="18" charset="0"/>
              </a:rPr>
              <a:t>Student C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8288"/>
            <a:ext cx="10515600" cy="4351338"/>
          </a:xfrm>
        </p:spPr>
        <p:txBody>
          <a:bodyPr>
            <a:noAutofit/>
          </a:bodyPr>
          <a:lstStyle/>
          <a:p>
            <a:r>
              <a:rPr lang="en-US" sz="3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Gave five minute oral presentation</a:t>
            </a:r>
            <a:r>
              <a:rPr lang="en-US" sz="3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 </a:t>
            </a:r>
            <a:r>
              <a:rPr lang="en-US" sz="3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incorporating humor and professional quality design on slideshow</a:t>
            </a:r>
          </a:p>
          <a:p>
            <a:r>
              <a:rPr lang="en-US" sz="3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Extremely successful mix of informative, engaging, and persuasive work</a:t>
            </a:r>
          </a:p>
          <a:p>
            <a:r>
              <a:rPr lang="en-US" sz="3400" b="1" dirty="0" smtClean="0">
                <a:latin typeface="Bell MT" panose="02020503060305020303" pitchFamily="18" charset="0"/>
              </a:rPr>
              <a:t>Peers all seemed extremely interested and were able to comprehend ethical concerns from a more cosmopolitan perspective</a:t>
            </a:r>
          </a:p>
        </p:txBody>
      </p:sp>
    </p:spTree>
    <p:extLst>
      <p:ext uri="{BB962C8B-B14F-4D97-AF65-F5344CB8AC3E}">
        <p14:creationId xmlns:p14="http://schemas.microsoft.com/office/powerpoint/2010/main" val="112877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lephant" panose="02020904090505020303" pitchFamily="18" charset="0"/>
              </a:rPr>
              <a:t>Takeaways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8288"/>
            <a:ext cx="10515600" cy="4351338"/>
          </a:xfrm>
        </p:spPr>
        <p:txBody>
          <a:bodyPr>
            <a:noAutofit/>
          </a:bodyPr>
          <a:lstStyle/>
          <a:p>
            <a:r>
              <a:rPr lang="en-US" sz="3400" b="1" dirty="0" smtClean="0">
                <a:latin typeface="Bell MT" panose="02020503060305020303" pitchFamily="18" charset="0"/>
              </a:rPr>
              <a:t>My curriculum is not magical: high school students are still high school students, we’re still living in a dystopia, etc.</a:t>
            </a:r>
          </a:p>
          <a:p>
            <a:r>
              <a:rPr lang="en-US" sz="3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BUT…I did see corresponding growth in thinking and writing skills AND literacy and sensitivity around issues of equity and diversity</a:t>
            </a:r>
          </a:p>
          <a:p>
            <a:r>
              <a:rPr lang="en-US" sz="3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Evidenced in PBL unit</a:t>
            </a:r>
          </a:p>
          <a:p>
            <a:r>
              <a:rPr lang="en-US" sz="3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Makes me hopeful that core skills AND core values can be integrated successfully</a:t>
            </a:r>
          </a:p>
        </p:txBody>
      </p:sp>
    </p:spTree>
    <p:extLst>
      <p:ext uri="{BB962C8B-B14F-4D97-AF65-F5344CB8AC3E}">
        <p14:creationId xmlns:p14="http://schemas.microsoft.com/office/powerpoint/2010/main" val="39975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lephant" panose="02020904090505020303" pitchFamily="18" charset="0"/>
              </a:rPr>
              <a:t>Takeaways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8288"/>
            <a:ext cx="10515600" cy="4351338"/>
          </a:xfrm>
        </p:spPr>
        <p:txBody>
          <a:bodyPr>
            <a:noAutofit/>
          </a:bodyPr>
          <a:lstStyle/>
          <a:p>
            <a:r>
              <a:rPr lang="en-US" sz="3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My curriculum is not magical: high school students are still high school students, we’re still living in a dystopia, etc.</a:t>
            </a:r>
          </a:p>
          <a:p>
            <a:r>
              <a:rPr lang="en-US" sz="3400" b="1" dirty="0" smtClean="0">
                <a:latin typeface="Bell MT" panose="02020503060305020303" pitchFamily="18" charset="0"/>
              </a:rPr>
              <a:t>BUT…I did see corresponding growth in thinking and writing skills AND literacy and sensitivity around issues of equity and diversity</a:t>
            </a:r>
          </a:p>
          <a:p>
            <a:r>
              <a:rPr lang="en-US" sz="3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Evidenced in PBL unit</a:t>
            </a:r>
          </a:p>
          <a:p>
            <a:r>
              <a:rPr lang="en-US" sz="3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Makes me hopeful that core skills AND core values can be integrated successfully</a:t>
            </a:r>
          </a:p>
        </p:txBody>
      </p:sp>
    </p:spTree>
    <p:extLst>
      <p:ext uri="{BB962C8B-B14F-4D97-AF65-F5344CB8AC3E}">
        <p14:creationId xmlns:p14="http://schemas.microsoft.com/office/powerpoint/2010/main" val="181643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lephant" panose="02020904090505020303" pitchFamily="18" charset="0"/>
              </a:rPr>
              <a:t>Takeaways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8288"/>
            <a:ext cx="10515600" cy="4351338"/>
          </a:xfrm>
        </p:spPr>
        <p:txBody>
          <a:bodyPr>
            <a:noAutofit/>
          </a:bodyPr>
          <a:lstStyle/>
          <a:p>
            <a:r>
              <a:rPr lang="en-US" sz="3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My curriculum is not magical: high school students are still high school students, we’re still living in a dystopia, etc.</a:t>
            </a:r>
          </a:p>
          <a:p>
            <a:r>
              <a:rPr lang="en-US" sz="3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BUT…I did see corresponding growth in thinking and writing skills AND literacy and sensitivity around issues of equity and diversity</a:t>
            </a:r>
          </a:p>
          <a:p>
            <a:r>
              <a:rPr lang="en-US" sz="3400" b="1" dirty="0" smtClean="0">
                <a:latin typeface="Bell MT" panose="02020503060305020303" pitchFamily="18" charset="0"/>
              </a:rPr>
              <a:t>Evidenced in PBL unit</a:t>
            </a:r>
          </a:p>
          <a:p>
            <a:r>
              <a:rPr lang="en-US" sz="3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Makes me hopeful that core skills AND core values can be integrated successfully</a:t>
            </a:r>
          </a:p>
        </p:txBody>
      </p:sp>
    </p:spTree>
    <p:extLst>
      <p:ext uri="{BB962C8B-B14F-4D97-AF65-F5344CB8AC3E}">
        <p14:creationId xmlns:p14="http://schemas.microsoft.com/office/powerpoint/2010/main" val="236610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lephant" panose="02020904090505020303" pitchFamily="18" charset="0"/>
              </a:rPr>
              <a:t>Takeaways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8288"/>
            <a:ext cx="10515600" cy="4351338"/>
          </a:xfrm>
        </p:spPr>
        <p:txBody>
          <a:bodyPr>
            <a:noAutofit/>
          </a:bodyPr>
          <a:lstStyle/>
          <a:p>
            <a:r>
              <a:rPr lang="en-US" sz="3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My curriculum is not magical: high school students are still high school students, we’re still living in a dystopia, etc.</a:t>
            </a:r>
          </a:p>
          <a:p>
            <a:r>
              <a:rPr lang="en-US" sz="3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BUT…I did see corresponding growth in thinking and writing skills AND literacy and sensitivity around issues of equity and diversity</a:t>
            </a:r>
          </a:p>
          <a:p>
            <a:r>
              <a:rPr lang="en-US" sz="3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Evidenced in PBL unit</a:t>
            </a:r>
          </a:p>
          <a:p>
            <a:r>
              <a:rPr lang="en-US" sz="3400" b="1" dirty="0" smtClean="0">
                <a:latin typeface="Bell MT" panose="02020503060305020303" pitchFamily="18" charset="0"/>
              </a:rPr>
              <a:t>Makes me hopeful that core skills AND core values can be integrated successfully</a:t>
            </a:r>
          </a:p>
        </p:txBody>
      </p:sp>
    </p:spTree>
    <p:extLst>
      <p:ext uri="{BB962C8B-B14F-4D97-AF65-F5344CB8AC3E}">
        <p14:creationId xmlns:p14="http://schemas.microsoft.com/office/powerpoint/2010/main" val="295832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Elephant" panose="02020904090505020303" pitchFamily="18" charset="0"/>
              </a:rPr>
              <a:t>Thank you</a:t>
            </a:r>
            <a:endParaRPr lang="en-US" sz="5400" dirty="0"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8288"/>
            <a:ext cx="10515600" cy="4351338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Bell MT" panose="02020503060305020303" pitchFamily="18" charset="0"/>
              </a:rPr>
              <a:t>Thank you for listening and for this community!</a:t>
            </a:r>
          </a:p>
          <a:p>
            <a:r>
              <a:rPr lang="en-US" sz="4800" b="1" dirty="0" smtClean="0">
                <a:latin typeface="Bell MT" panose="02020503060305020303" pitchFamily="18" charset="0"/>
              </a:rPr>
              <a:t>All my materials are available at </a:t>
            </a:r>
            <a:r>
              <a:rPr lang="en-US" sz="4800" b="1" dirty="0" smtClean="0">
                <a:latin typeface="Bell MT" panose="02020503060305020303" pitchFamily="18" charset="0"/>
                <a:hlinkClick r:id="rId2"/>
              </a:rPr>
              <a:t>www.tinyurl.com/knightscomp2</a:t>
            </a:r>
            <a:endParaRPr lang="en-US" sz="4800" b="1" dirty="0" smtClean="0">
              <a:latin typeface="Bell MT" panose="02020503060305020303" pitchFamily="18" charset="0"/>
            </a:endParaRPr>
          </a:p>
          <a:p>
            <a:r>
              <a:rPr lang="en-US" sz="4800" b="1" dirty="0" smtClean="0">
                <a:latin typeface="Bell MT" panose="02020503060305020303" pitchFamily="18" charset="0"/>
                <a:hlinkClick r:id="rId3"/>
              </a:rPr>
              <a:t>joseph.volk@outlook.com</a:t>
            </a:r>
            <a:r>
              <a:rPr lang="en-US" sz="4800" b="1" dirty="0" smtClean="0">
                <a:latin typeface="Bell MT" panose="02020503060305020303" pitchFamily="18" charset="0"/>
              </a:rPr>
              <a:t> if you’d like to brainstorm about using ethics to build </a:t>
            </a:r>
            <a:r>
              <a:rPr lang="en-US" sz="4800" b="1" smtClean="0">
                <a:latin typeface="Bell MT" panose="02020503060305020303" pitchFamily="18" charset="0"/>
              </a:rPr>
              <a:t>academic discourse! </a:t>
            </a:r>
            <a:endParaRPr lang="en-US" sz="4800" b="1" dirty="0" smtClean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11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lephant" panose="02020904090505020303" pitchFamily="18" charset="0"/>
              </a:rPr>
              <a:t>What I’m going to share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How I’ve tried to help my students become better academic writers…</a:t>
            </a:r>
          </a:p>
          <a:p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…while also hopefully confronting their extremely privileged, regressive perspectives and limited exposure to alternative views</a:t>
            </a:r>
          </a:p>
          <a:p>
            <a:r>
              <a:rPr lang="en-US" sz="3600" b="1" dirty="0" smtClean="0">
                <a:latin typeface="Bell MT" panose="02020503060305020303" pitchFamily="18" charset="0"/>
              </a:rPr>
              <a:t>The power of exploring ethics: addressing equity and diversity without getting swamped by partisan politics</a:t>
            </a:r>
          </a:p>
        </p:txBody>
      </p:sp>
    </p:spTree>
    <p:extLst>
      <p:ext uri="{BB962C8B-B14F-4D97-AF65-F5344CB8AC3E}">
        <p14:creationId xmlns:p14="http://schemas.microsoft.com/office/powerpoint/2010/main" val="37323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lephant" panose="02020904090505020303" pitchFamily="18" charset="0"/>
              </a:rPr>
              <a:t>The problem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Bell MT" panose="02020503060305020303" pitchFamily="18" charset="0"/>
                <a:cs typeface="Arial" panose="020B0604020202020204" pitchFamily="34" charset="0"/>
              </a:rPr>
              <a:t>Students did not see English skills as transferable</a:t>
            </a:r>
          </a:p>
          <a:p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  <a:cs typeface="Arial" panose="020B0604020202020204" pitchFamily="34" charset="0"/>
              </a:rPr>
              <a:t>Students were poor critical thinkers</a:t>
            </a:r>
          </a:p>
          <a:p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  <a:cs typeface="Arial" panose="020B0604020202020204" pitchFamily="34" charset="0"/>
              </a:rPr>
              <a:t>Students generally lacked curiosity, respect, and compassion</a:t>
            </a:r>
          </a:p>
          <a:p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  <a:cs typeface="Arial" panose="020B0604020202020204" pitchFamily="34" charset="0"/>
              </a:rPr>
              <a:t>Students who were more open to diversity and justice tended towards talking points or strictly emotional appeals</a:t>
            </a:r>
            <a:endParaRPr lang="en-US" sz="3600" dirty="0">
              <a:solidFill>
                <a:schemeClr val="accent6">
                  <a:lumMod val="40000"/>
                  <a:lumOff val="60000"/>
                </a:schemeClr>
              </a:solidFill>
              <a:latin typeface="Bell MT" panose="020205030603050203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44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lephant" panose="02020904090505020303" pitchFamily="18" charset="0"/>
              </a:rPr>
              <a:t>The problem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  <a:cs typeface="Arial" panose="020B0604020202020204" pitchFamily="34" charset="0"/>
              </a:rPr>
              <a:t>Students did not see English skills as transferable</a:t>
            </a:r>
          </a:p>
          <a:p>
            <a:r>
              <a:rPr lang="en-US" sz="3600" b="1" dirty="0" smtClean="0">
                <a:latin typeface="Bell MT" panose="02020503060305020303" pitchFamily="18" charset="0"/>
                <a:cs typeface="Arial" panose="020B0604020202020204" pitchFamily="34" charset="0"/>
              </a:rPr>
              <a:t>Students were poor critical thinkers</a:t>
            </a:r>
          </a:p>
          <a:p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  <a:cs typeface="Arial" panose="020B0604020202020204" pitchFamily="34" charset="0"/>
              </a:rPr>
              <a:t>Students generally lacked curiosity, respect, and compassion</a:t>
            </a:r>
          </a:p>
          <a:p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  <a:cs typeface="Arial" panose="020B0604020202020204" pitchFamily="34" charset="0"/>
              </a:rPr>
              <a:t>Students who were more open to diversity and justice tended towards talking points or strictly emotional appeals</a:t>
            </a:r>
            <a:endParaRPr lang="en-US" sz="3600" dirty="0">
              <a:solidFill>
                <a:schemeClr val="accent6">
                  <a:lumMod val="40000"/>
                  <a:lumOff val="60000"/>
                </a:schemeClr>
              </a:solidFill>
              <a:latin typeface="Bell MT" panose="020205030603050203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60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lephant" panose="02020904090505020303" pitchFamily="18" charset="0"/>
              </a:rPr>
              <a:t>The problem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  <a:cs typeface="Arial" panose="020B0604020202020204" pitchFamily="34" charset="0"/>
              </a:rPr>
              <a:t>Students did not see English skills as transferable</a:t>
            </a:r>
          </a:p>
          <a:p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  <a:cs typeface="Arial" panose="020B0604020202020204" pitchFamily="34" charset="0"/>
              </a:rPr>
              <a:t>Students were poor critical thinkers</a:t>
            </a:r>
          </a:p>
          <a:p>
            <a:r>
              <a:rPr lang="en-US" sz="3600" b="1" dirty="0" smtClean="0">
                <a:latin typeface="Bell MT" panose="02020503060305020303" pitchFamily="18" charset="0"/>
                <a:cs typeface="Arial" panose="020B0604020202020204" pitchFamily="34" charset="0"/>
              </a:rPr>
              <a:t>Students generally lacked curiosity, respect, and compassion</a:t>
            </a:r>
          </a:p>
          <a:p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  <a:cs typeface="Arial" panose="020B0604020202020204" pitchFamily="34" charset="0"/>
              </a:rPr>
              <a:t>Students who were more open to diversity and justice tended towards talking points or strictly emotional appeals</a:t>
            </a:r>
            <a:endParaRPr lang="en-US" sz="3600" dirty="0">
              <a:solidFill>
                <a:schemeClr val="accent6">
                  <a:lumMod val="40000"/>
                  <a:lumOff val="60000"/>
                </a:schemeClr>
              </a:solidFill>
              <a:latin typeface="Bell MT" panose="020205030603050203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02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lephant" panose="02020904090505020303" pitchFamily="18" charset="0"/>
              </a:rPr>
              <a:t>The problem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  <a:cs typeface="Arial" panose="020B0604020202020204" pitchFamily="34" charset="0"/>
              </a:rPr>
              <a:t>Students did not see English skills as transferable</a:t>
            </a:r>
          </a:p>
          <a:p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  <a:cs typeface="Arial" panose="020B0604020202020204" pitchFamily="34" charset="0"/>
              </a:rPr>
              <a:t>Students were poor critical thinkers</a:t>
            </a:r>
          </a:p>
          <a:p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  <a:cs typeface="Arial" panose="020B0604020202020204" pitchFamily="34" charset="0"/>
              </a:rPr>
              <a:t>Students generally lacked curiosity, respect, and compassion</a:t>
            </a:r>
          </a:p>
          <a:p>
            <a:r>
              <a:rPr lang="en-US" sz="3600" b="1" dirty="0" smtClean="0">
                <a:latin typeface="Bell MT" panose="02020503060305020303" pitchFamily="18" charset="0"/>
                <a:cs typeface="Arial" panose="020B0604020202020204" pitchFamily="34" charset="0"/>
              </a:rPr>
              <a:t>Students who were more open to diversity and justice tended towards talking points or strictly emotional appeals</a:t>
            </a:r>
            <a:endParaRPr lang="en-US" sz="3600" b="1" dirty="0">
              <a:latin typeface="Bell MT" panose="020205030603050203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89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lephant" panose="02020904090505020303" pitchFamily="18" charset="0"/>
              </a:rPr>
              <a:t>My first attempt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Bell MT" panose="02020503060305020303" pitchFamily="18" charset="0"/>
              </a:rPr>
              <a:t>Assigned readings on diversity, race, and socioeconomic injustice</a:t>
            </a:r>
          </a:p>
          <a:p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Assigned short reading response papers and two argumentative essays</a:t>
            </a:r>
          </a:p>
          <a:p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Waited for the empathetic, nuanced, brilliant scholarship to flow forth</a:t>
            </a:r>
            <a:endParaRPr lang="en-US" sz="3600" dirty="0">
              <a:solidFill>
                <a:schemeClr val="accent6">
                  <a:lumMod val="40000"/>
                  <a:lumOff val="60000"/>
                </a:schemeClr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00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96139</TotalTime>
  <Words>1754</Words>
  <Application>Microsoft Macintosh PowerPoint</Application>
  <PresentationFormat>Widescreen</PresentationFormat>
  <Paragraphs>159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Bell MT</vt:lpstr>
      <vt:lpstr>Calibri</vt:lpstr>
      <vt:lpstr>Calibri Light</vt:lpstr>
      <vt:lpstr>Elephant</vt:lpstr>
      <vt:lpstr>Arial</vt:lpstr>
      <vt:lpstr>Office Theme</vt:lpstr>
      <vt:lpstr>Ethical inquiry in English 131</vt:lpstr>
      <vt:lpstr>What I’m going to share</vt:lpstr>
      <vt:lpstr>What I’m going to share</vt:lpstr>
      <vt:lpstr>What I’m going to share</vt:lpstr>
      <vt:lpstr>The problem</vt:lpstr>
      <vt:lpstr>The problem</vt:lpstr>
      <vt:lpstr>The problem</vt:lpstr>
      <vt:lpstr>The problem</vt:lpstr>
      <vt:lpstr>My first attempt</vt:lpstr>
      <vt:lpstr>My first attempt</vt:lpstr>
      <vt:lpstr>My first attempt</vt:lpstr>
      <vt:lpstr>The problem, cont.</vt:lpstr>
      <vt:lpstr>The problem, cont.</vt:lpstr>
      <vt:lpstr>The problem, cont.</vt:lpstr>
      <vt:lpstr>The problem, cont.</vt:lpstr>
      <vt:lpstr>My second attempt</vt:lpstr>
      <vt:lpstr>My second attempt</vt:lpstr>
      <vt:lpstr>My second attempt</vt:lpstr>
      <vt:lpstr>My second attempt</vt:lpstr>
      <vt:lpstr>Student A</vt:lpstr>
      <vt:lpstr>Student A</vt:lpstr>
      <vt:lpstr>Student A</vt:lpstr>
      <vt:lpstr>Student A</vt:lpstr>
      <vt:lpstr>Student B</vt:lpstr>
      <vt:lpstr>Student B</vt:lpstr>
      <vt:lpstr>Student B</vt:lpstr>
      <vt:lpstr>Student B</vt:lpstr>
      <vt:lpstr>Student B</vt:lpstr>
      <vt:lpstr>Student C</vt:lpstr>
      <vt:lpstr>Student C</vt:lpstr>
      <vt:lpstr>Student C</vt:lpstr>
      <vt:lpstr>Student C</vt:lpstr>
      <vt:lpstr>Student C</vt:lpstr>
      <vt:lpstr>Takeaways</vt:lpstr>
      <vt:lpstr>Takeaways</vt:lpstr>
      <vt:lpstr>Takeaways</vt:lpstr>
      <vt:lpstr>Takeaways</vt:lpstr>
      <vt:lpstr>Thank you</vt:lpstr>
    </vt:vector>
  </TitlesOfParts>
  <Company>CRISTA Ministries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Ethical inquiry in English 131</dc:title>
  <dc:creator>Joseph Volk</dc:creator>
  <cp:lastModifiedBy>heberl</cp:lastModifiedBy>
  <cp:revision>7</cp:revision>
  <dcterms:created xsi:type="dcterms:W3CDTF">2017-06-03T15:58:49Z</dcterms:created>
  <dcterms:modified xsi:type="dcterms:W3CDTF">2017-08-09T15:19:20Z</dcterms:modified>
</cp:coreProperties>
</file>